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xml" ContentType="application/inkml+xml"/>
  <Override PartName="/ppt/ink/ink70.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7" r:id="rId3"/>
    <p:sldId id="258" r:id="rId5"/>
    <p:sldId id="276" r:id="rId6"/>
    <p:sldId id="300" r:id="rId7"/>
    <p:sldId id="360" r:id="rId8"/>
    <p:sldId id="302" r:id="rId9"/>
    <p:sldId id="303" r:id="rId10"/>
    <p:sldId id="304" r:id="rId11"/>
    <p:sldId id="361" r:id="rId12"/>
    <p:sldId id="362" r:id="rId13"/>
    <p:sldId id="305" r:id="rId14"/>
    <p:sldId id="364" r:id="rId15"/>
    <p:sldId id="365" r:id="rId16"/>
    <p:sldId id="366" r:id="rId17"/>
    <p:sldId id="422" r:id="rId18"/>
    <p:sldId id="423" r:id="rId19"/>
    <p:sldId id="367" r:id="rId20"/>
    <p:sldId id="393" r:id="rId21"/>
    <p:sldId id="394" r:id="rId22"/>
    <p:sldId id="396" r:id="rId23"/>
    <p:sldId id="397" r:id="rId24"/>
    <p:sldId id="398" r:id="rId25"/>
    <p:sldId id="311" r:id="rId26"/>
    <p:sldId id="402" r:id="rId27"/>
    <p:sldId id="403" r:id="rId28"/>
    <p:sldId id="404" r:id="rId29"/>
    <p:sldId id="405" r:id="rId30"/>
    <p:sldId id="408" r:id="rId31"/>
    <p:sldId id="406" r:id="rId32"/>
    <p:sldId id="407" r:id="rId33"/>
    <p:sldId id="409" r:id="rId34"/>
    <p:sldId id="410" r:id="rId35"/>
    <p:sldId id="411" r:id="rId36"/>
    <p:sldId id="412" r:id="rId37"/>
    <p:sldId id="413" r:id="rId38"/>
    <p:sldId id="321" r:id="rId39"/>
    <p:sldId id="353" r:id="rId40"/>
    <p:sldId id="454" r:id="rId41"/>
    <p:sldId id="281" r:id="rId42"/>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4637"/>
  </p:normalViewPr>
  <p:slideViewPr>
    <p:cSldViewPr snapToGrid="0" snapToObjects="1" showGuides="1">
      <p:cViewPr varScale="1">
        <p:scale>
          <a:sx n="106" d="100"/>
          <a:sy n="106" d="100"/>
        </p:scale>
        <p:origin x="768" y="78"/>
      </p:cViewPr>
      <p:guideLst>
        <p:guide orient="horz" pos="2114"/>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6" Type="http://schemas.openxmlformats.org/officeDocument/2006/relationships/tags" Target="tags/tag242.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3"/>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20254 15941 0,'13'0'110,"-13"13"-110,13-13 0,1 0 15,25 0 1,-26 14-16,54-14 31,25 0 0,-26 13-15,40-13 15,-93 0-31,80 0 16,-27 0 0,40 0 15,-53 0 0,0 0-15,13 0 15,53-13 16,-92 13-32,-14 0 17,13-14 30,-13 14-62,1 0 0,65 0 31,-66-13 1</inkml:trace>
</inkml:ink>
</file>

<file path=ppt/ink/ink10.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7:45"/>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21669 15875 0,'14'13'47,"-1"0"-47,0 1 16,0-14-16,80 26 15,-14 1 1,159 12-1,186-25 1,-385-14-16,411 0 31,-278 13 1,-119-13-17</inkml:trace>
</inkml:ink>
</file>

<file path=ppt/ink/ink11.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3"/>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20254 15941 0,'13'0'110,"-13"13"-110,13-13 0,1 0 15,25 0 1,-26 14-16,54-14 31,25 0 0,-26 13-15,40-13 15,-93 0-31,80 0 16,-27 0 0,40 0 15,-53 0 0,0 0-15,13 0 15,53-13 16,-92 13-32,-14 0 17,13-14 30,-13 14-62,1 0 0,65 0 31,-66-13 1</inkml:trace>
</inkml:ink>
</file>

<file path=ppt/ink/ink12.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4"/>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21431 15941 0,'-79'0'0,"66"0"0,-1 0 0,-38 0 15,-345 0 17,357 0-32,-436-26 31,396 26-16,27 0 1,40 0 15,26 0 47,1 0-78,65 13 16,-53-13-16,292 40 31,-292-40-31,371 53 16,146-27 15,-490-26 0</inkml:trace>
</inkml:ink>
</file>

<file path=ppt/ink/ink13.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4"/>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21550 16047 0,'-13'0'0,"26"0"0,-39 0 0,-1 0 0,-12 0 15,-27 0 1,39 0-16,-39 0 31,40 0-15,-1-13 0,-39 0 15,0-1 0</inkml:trace>
</inkml:ink>
</file>

<file path=ppt/ink/ink14.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6"/>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19222 15214 0,'0'13'63,"0"0"-63,13 27 16,0-14-16,40 106 15,27 1 32,237 422-16,-290-528-31,-27-14 16,13 0 0,-13 1 15</inkml:trace>
</inkml:ink>
</file>

<file path=ppt/ink/ink15.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7:45"/>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21669 15875 0,'14'13'47,"-1"0"-47,0 1 16,0-14-16,80 26 15,-14 1 1,159 12-1,186-25 1,-385-14-16,411 0 31,-278 13 1,-119-13-17</inkml:trace>
</inkml:ink>
</file>

<file path=ppt/ink/ink16.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3"/>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20254 15941 0,'13'0'110,"-13"13"-110,13-13 0,1 0 15,25 0 1,-26 14-16,54-14 31,25 0 0,-26 13-15,40-13 15,-93 0-31,80 0 16,-27 0 0,40 0 15,-53 0 0,0 0-15,13 0 15,53-13 16,-92 13-32,-14 0 17,13-14 30,-13 14-62,1 0 0,65 0 31,-66-13 1</inkml:trace>
</inkml:ink>
</file>

<file path=ppt/ink/ink17.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4"/>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21431 15941 0,'-79'0'0,"66"0"0,-1 0 0,-38 0 15,-345 0 17,357 0-32,-436-26 31,396 26-16,27 0 1,40 0 15,26 0 47,1 0-78,65 13 16,-53-13-16,292 40 31,-292-40-31,371 53 16,146-27 15,-490-26 0</inkml:trace>
</inkml:ink>
</file>

<file path=ppt/ink/ink18.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4"/>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21550 16047 0,'-13'0'0,"26"0"0,-39 0 0,-1 0 0,-12 0 15,-27 0 1,39 0-16,-39 0 31,40 0-15,-1-13 0,-39 0 15,0-1 0</inkml:trace>
</inkml:ink>
</file>

<file path=ppt/ink/ink19.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6"/>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19222 15214 0,'0'13'63,"0"0"-63,13 27 16,0-14-16,40 106 15,27 1 32,237 422-16,-290-528-31,-27-14 16,13 0 0,-13 1 15</inkml:trace>
</inkml:ink>
</file>

<file path=ppt/ink/ink2.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4"/>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21431 15941 0,'-79'0'0,"66"0"0,-1 0 0,-38 0 15,-345 0 17,357 0-32,-436-26 31,396 26-16,27 0 1,40 0 15,26 0 47,1 0-78,65 13 16,-53-13-16,292 40 31,-292-40-31,371 53 16,146-27 15,-490-26 0</inkml:trace>
</inkml:ink>
</file>

<file path=ppt/ink/ink20.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7:45"/>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21669 15875 0,'14'13'47,"-1"0"-47,0 1 16,0-14-16,80 26 15,-14 1 1,159 12-1,186-25 1,-385-14-16,411 0 31,-278 13 1,-119-13-17</inkml:trace>
</inkml:ink>
</file>

<file path=ppt/ink/ink21.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3"/>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20254 15941 0,'13'0'110,"-13"13"-110,13-13 0,1 0 15,25 0 1,-26 14-16,54-14 31,25 0 0,-26 13-15,40-13 15,-93 0-31,80 0 16,-27 0 0,40 0 15,-53 0 0,0 0-15,13 0 15,53-13 16,-92 13-32,-14 0 17,13-14 30,-13 14-62,1 0 0,65 0 31,-66-13 1</inkml:trace>
</inkml:ink>
</file>

<file path=ppt/ink/ink22.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4"/>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21431 15941 0,'-79'0'0,"66"0"0,-1 0 0,-38 0 15,-345 0 17,357 0-32,-436-26 31,396 26-16,27 0 1,40 0 15,26 0 47,1 0-78,65 13 16,-53-13-16,292 40 31,-292-40-31,371 53 16,146-27 15,-490-26 0</inkml:trace>
</inkml:ink>
</file>

<file path=ppt/ink/ink23.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4"/>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21550 16047 0,'-13'0'0,"26"0"0,-39 0 0,-1 0 0,-12 0 15,-27 0 1,39 0-16,-39 0 31,40 0-15,-1-13 0,-39 0 15,0-1 0</inkml:trace>
</inkml:ink>
</file>

<file path=ppt/ink/ink24.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6"/>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19222 15214 0,'0'13'63,"0"0"-63,13 27 16,0-14-16,40 106 15,27 1 32,237 422-16,-290-528-31,-27-14 16,13 0 0,-13 1 15</inkml:trace>
</inkml:ink>
</file>

<file path=ppt/ink/ink25.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7:45"/>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21669 15875 0,'14'13'47,"-1"0"-47,0 1 16,0-14-16,80 26 15,-14 1 1,159 12-1,186-25 1,-385-14-16,411 0 31,-278 13 1,-119-13-17</inkml:trace>
</inkml:ink>
</file>

<file path=ppt/ink/ink26.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3"/>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20254 15941 0,'13'0'110,"-13"13"-110,13-13 0,1 0 15,25 0 1,-26 14-16,54-14 31,25 0 0,-26 13-15,40-13 15,-93 0-31,80 0 16,-27 0 0,40 0 15,-53 0 0,0 0-15,13 0 15,53-13 16,-92 13-32,-14 0 17,13-14 30,-13 14-62,1 0 0,65 0 31,-66-13 1</inkml:trace>
</inkml:ink>
</file>

<file path=ppt/ink/ink27.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4"/>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21431 15941 0,'-79'0'0,"66"0"0,-1 0 0,-38 0 15,-345 0 17,357 0-32,-436-26 31,396 26-16,27 0 1,40 0 15,26 0 47,1 0-78,65 13 16,-53-13-16,292 40 31,-292-40-31,371 53 16,146-27 15,-490-26 0</inkml:trace>
</inkml:ink>
</file>

<file path=ppt/ink/ink28.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4"/>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21550 16047 0,'-13'0'0,"26"0"0,-39 0 0,-1 0 0,-12 0 15,-27 0 1,39 0-16,-39 0 31,40 0-15,-1-13 0,-39 0 15,0-1 0</inkml:trace>
</inkml:ink>
</file>

<file path=ppt/ink/ink29.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6"/>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19222 15214 0,'0'13'63,"0"0"-63,13 27 16,0-14-16,40 106 15,27 1 32,237 422-16,-290-528-31,-27-14 16,13 0 0,-13 1 15</inkml:trace>
</inkml:ink>
</file>

<file path=ppt/ink/ink3.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4"/>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21550 16047 0,'-13'0'0,"26"0"0,-39 0 0,-1 0 0,-12 0 15,-27 0 1,39 0-16,-39 0 31,40 0-15,-1-13 0,-39 0 15,0-1 0</inkml:trace>
</inkml:ink>
</file>

<file path=ppt/ink/ink30.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7:45"/>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21669 15875 0,'14'13'47,"-1"0"-47,0 1 16,0-14-16,80 26 15,-14 1 1,159 12-1,186-25 1,-385-14-16,411 0 31,-278 13 1,-119-13-17</inkml:trace>
</inkml:ink>
</file>

<file path=ppt/ink/ink31.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3"/>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20254 15941 0,'13'0'110,"-13"13"-110,13-13 0,1 0 15,25 0 1,-26 14-16,54-14 31,25 0 0,-26 13-15,40-13 15,-93 0-31,80 0 16,-27 0 0,40 0 15,-53 0 0,0 0-15,13 0 15,53-13 16,-92 13-32,-14 0 17,13-14 30,-13 14-62,1 0 0,65 0 31,-66-13 1</inkml:trace>
</inkml:ink>
</file>

<file path=ppt/ink/ink32.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4"/>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21431 15941 0,'-79'0'0,"66"0"0,-1 0 0,-38 0 15,-345 0 17,357 0-32,-436-26 31,396 26-16,27 0 1,40 0 15,26 0 47,1 0-78,65 13 16,-53-13-16,292 40 31,-292-40-31,371 53 16,146-27 15,-490-26 0</inkml:trace>
</inkml:ink>
</file>

<file path=ppt/ink/ink33.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4"/>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21550 16047 0,'-13'0'0,"26"0"0,-39 0 0,-1 0 0,-12 0 15,-27 0 1,39 0-16,-39 0 31,40 0-15,-1-13 0,-39 0 15,0-1 0</inkml:trace>
</inkml:ink>
</file>

<file path=ppt/ink/ink34.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6"/>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19222 15214 0,'0'13'63,"0"0"-63,13 27 16,0-14-16,40 106 15,27 1 32,237 422-16,-290-528-31,-27-14 16,13 0 0,-13 1 15</inkml:trace>
</inkml:ink>
</file>

<file path=ppt/ink/ink35.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7:45"/>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21669 15875 0,'14'13'47,"-1"0"-47,0 1 16,0-14-16,80 26 15,-14 1 1,159 12-1,186-25 1,-385-14-16,411 0 31,-278 13 1,-119-13-17</inkml:trace>
</inkml:ink>
</file>

<file path=ppt/ink/ink36.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3"/>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20254 15941 0,'13'0'110,"-13"13"-110,13-13 0,1 0 15,25 0 1,-26 14-16,54-14 31,25 0 0,-26 13-15,40-13 15,-93 0-31,80 0 16,-27 0 0,40 0 15,-53 0 0,0 0-15,13 0 15,53-13 16,-92 13-32,-14 0 17,13-14 30,-13 14-62,1 0 0,65 0 31,-66-13 1</inkml:trace>
</inkml:ink>
</file>

<file path=ppt/ink/ink37.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4"/>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21431 15941 0,'-79'0'0,"66"0"0,-1 0 0,-38 0 15,-345 0 17,357 0-32,-436-26 31,396 26-16,27 0 1,40 0 15,26 0 47,1 0-78,65 13 16,-53-13-16,292 40 31,-292-40-31,371 53 16,146-27 15,-490-26 0</inkml:trace>
</inkml:ink>
</file>

<file path=ppt/ink/ink38.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4"/>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21550 16047 0,'-13'0'0,"26"0"0,-39 0 0,-1 0 0,-12 0 15,-27 0 1,39 0-16,-39 0 31,40 0-15,-1-13 0,-39 0 15,0-1 0</inkml:trace>
</inkml:ink>
</file>

<file path=ppt/ink/ink39.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6"/>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19222 15214 0,'0'13'63,"0"0"-63,13 27 16,0-14-16,40 106 15,27 1 32,237 422-16,-290-528-31,-27-14 16,13 0 0,-13 1 15</inkml:trace>
</inkml:ink>
</file>

<file path=ppt/ink/ink4.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6"/>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19222 15214 0,'0'13'63,"0"0"-63,13 27 16,0-14-16,40 106 15,27 1 32,237 422-16,-290-528-31,-27-14 16,13 0 0,-13 1 15</inkml:trace>
</inkml:ink>
</file>

<file path=ppt/ink/ink40.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7:45"/>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21669 15875 0,'14'13'47,"-1"0"-47,0 1 16,0-14-16,80 26 15,-14 1 1,159 12-1,186-25 1,-385-14-16,411 0 31,-278 13 1,-119-13-17</inkml:trace>
</inkml:ink>
</file>

<file path=ppt/ink/ink41.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3"/>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20254 15941 0,'13'0'110,"-13"13"-110,13-13 0,1 0 15,25 0 1,-26 14-16,54-14 31,25 0 0,-26 13-15,40-13 15,-93 0-31,80 0 16,-27 0 0,40 0 15,-53 0 0,0 0-15,13 0 15,53-13 16,-92 13-32,-14 0 17,13-14 30,-13 14-62,1 0 0,65 0 31,-66-13 1</inkml:trace>
</inkml:ink>
</file>

<file path=ppt/ink/ink42.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4"/>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21431 15941 0,'-79'0'0,"66"0"0,-1 0 0,-38 0 15,-345 0 17,357 0-32,-436-26 31,396 26-16,27 0 1,40 0 15,26 0 47,1 0-78,65 13 16,-53-13-16,292 40 31,-292-40-31,371 53 16,146-27 15,-490-26 0</inkml:trace>
</inkml:ink>
</file>

<file path=ppt/ink/ink43.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4"/>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21550 16047 0,'-13'0'0,"26"0"0,-39 0 0,-1 0 0,-12 0 15,-27 0 1,39 0-16,-39 0 31,40 0-15,-1-13 0,-39 0 15,0-1 0</inkml:trace>
</inkml:ink>
</file>

<file path=ppt/ink/ink44.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6"/>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19222 15214 0,'0'13'63,"0"0"-63,13 27 16,0-14-16,40 106 15,27 1 32,237 422-16,-290-528-31,-27-14 16,13 0 0,-13 1 15</inkml:trace>
</inkml:ink>
</file>

<file path=ppt/ink/ink45.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7:45"/>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21669 15875 0,'14'13'47,"-1"0"-47,0 1 16,0-14-16,80 26 15,-14 1 1,159 12-1,186-25 1,-385-14-16,411 0 31,-278 13 1,-119-13-17</inkml:trace>
</inkml:ink>
</file>

<file path=ppt/ink/ink46.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3"/>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20254 15941 0,'13'0'110,"-13"13"-110,13-13 0,1 0 15,25 0 1,-26 14-16,54-14 31,25 0 0,-26 13-15,40-13 15,-93 0-31,80 0 16,-27 0 0,40 0 15,-53 0 0,0 0-15,13 0 15,53-13 16,-92 13-32,-14 0 17,13-14 30,-13 14-62,1 0 0,65 0 31,-66-13 1</inkml:trace>
</inkml:ink>
</file>

<file path=ppt/ink/ink47.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4"/>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21431 15941 0,'-79'0'0,"66"0"0,-1 0 0,-38 0 15,-345 0 17,357 0-32,-436-26 31,396 26-16,27 0 1,40 0 15,26 0 47,1 0-78,65 13 16,-53-13-16,292 40 31,-292-40-31,371 53 16,146-27 15,-490-26 0</inkml:trace>
</inkml:ink>
</file>

<file path=ppt/ink/ink48.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4"/>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21550 16047 0,'-13'0'0,"26"0"0,-39 0 0,-1 0 0,-12 0 15,-27 0 1,39 0-16,-39 0 31,40 0-15,-1-13 0,-39 0 15,0-1 0</inkml:trace>
</inkml:ink>
</file>

<file path=ppt/ink/ink49.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6"/>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19222 15214 0,'0'13'63,"0"0"-63,13 27 16,0-14-16,40 106 15,27 1 32,237 422-16,-290-528-31,-27-14 16,13 0 0,-13 1 15</inkml:trace>
</inkml:ink>
</file>

<file path=ppt/ink/ink5.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7:45"/>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21669 15875 0,'14'13'47,"-1"0"-47,0 1 16,0-14-16,80 26 15,-14 1 1,159 12-1,186-25 1,-385-14-16,411 0 31,-278 13 1,-119-13-17</inkml:trace>
</inkml:ink>
</file>

<file path=ppt/ink/ink50.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7:45"/>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21669 15875 0,'14'13'47,"-1"0"-47,0 1 16,0-14-16,80 26 15,-14 1 1,159 12-1,186-25 1,-385-14-16,411 0 31,-278 13 1,-119-13-17</inkml:trace>
</inkml:ink>
</file>

<file path=ppt/ink/ink51.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3"/>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20254 15941 0,'13'0'110,"-13"13"-110,13-13 0,1 0 15,25 0 1,-26 14-16,54-14 31,25 0 0,-26 13-15,40-13 15,-93 0-31,80 0 16,-27 0 0,40 0 15,-53 0 0,0 0-15,13 0 15,53-13 16,-92 13-32,-14 0 17,13-14 30,-13 14-62,1 0 0,65 0 31,-66-13 1</inkml:trace>
</inkml:ink>
</file>

<file path=ppt/ink/ink52.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4"/>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21431 15941 0,'-79'0'0,"66"0"0,-1 0 0,-38 0 15,-345 0 17,357 0-32,-436-26 31,396 26-16,27 0 1,40 0 15,26 0 47,1 0-78,65 13 16,-53-13-16,292 40 31,-292-40-31,371 53 16,146-27 15,-490-26 0</inkml:trace>
</inkml:ink>
</file>

<file path=ppt/ink/ink53.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4"/>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21550 16047 0,'-13'0'0,"26"0"0,-39 0 0,-1 0 0,-12 0 15,-27 0 1,39 0-16,-39 0 31,40 0-15,-1-13 0,-39 0 15,0-1 0</inkml:trace>
</inkml:ink>
</file>

<file path=ppt/ink/ink54.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6"/>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19222 15214 0,'0'13'63,"0"0"-63,13 27 16,0-14-16,40 106 15,27 1 32,237 422-16,-290-528-31,-27-14 16,13 0 0,-13 1 15</inkml:trace>
</inkml:ink>
</file>

<file path=ppt/ink/ink55.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7:45"/>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21669 15875 0,'14'13'47,"-1"0"-47,0 1 16,0-14-16,80 26 15,-14 1 1,159 12-1,186-25 1,-385-14-16,411 0 31,-278 13 1,-119-13-17</inkml:trace>
</inkml:ink>
</file>

<file path=ppt/ink/ink56.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3"/>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20254 15941 0,'13'0'110,"-13"13"-110,13-13 0,1 0 15,25 0 1,-26 14-16,54-14 31,25 0 0,-26 13-15,40-13 15,-93 0-31,80 0 16,-27 0 0,40 0 15,-53 0 0,0 0-15,13 0 15,53-13 16,-92 13-32,-14 0 17,13-14 30,-13 14-62,1 0 0,65 0 31,-66-13 1</inkml:trace>
</inkml:ink>
</file>

<file path=ppt/ink/ink57.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4"/>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21431 15941 0,'-79'0'0,"66"0"0,-1 0 0,-38 0 15,-345 0 17,357 0-32,-436-26 31,396 26-16,27 0 1,40 0 15,26 0 47,1 0-78,65 13 16,-53-13-16,292 40 31,-292-40-31,371 53 16,146-27 15,-490-26 0</inkml:trace>
</inkml:ink>
</file>

<file path=ppt/ink/ink58.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4"/>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21550 16047 0,'-13'0'0,"26"0"0,-39 0 0,-1 0 0,-12 0 15,-27 0 1,39 0-16,-39 0 31,40 0-15,-1-13 0,-39 0 15,0-1 0</inkml:trace>
</inkml:ink>
</file>

<file path=ppt/ink/ink59.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6"/>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19222 15214 0,'0'13'63,"0"0"-63,13 27 16,0-14-16,40 106 15,27 1 32,237 422-16,-290-528-31,-27-14 16,13 0 0,-13 1 15</inkml:trace>
</inkml:ink>
</file>

<file path=ppt/ink/ink6.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3"/>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20254 15941 0,'13'0'110,"-13"13"-110,13-13 0,1 0 15,25 0 1,-26 14-16,54-14 31,25 0 0,-26 13-15,40-13 15,-93 0-31,80 0 16,-27 0 0,40 0 15,-53 0 0,0 0-15,13 0 15,53-13 16,-92 13-32,-14 0 17,13-14 30,-13 14-62,1 0 0,65 0 31,-66-13 1</inkml:trace>
</inkml:ink>
</file>

<file path=ppt/ink/ink60.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7:45"/>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21669 15875 0,'14'13'47,"-1"0"-47,0 1 16,0-14-16,80 26 15,-14 1 1,159 12-1,186-25 1,-385-14-16,411 0 31,-278 13 1,-119-13-17</inkml:trace>
</inkml:ink>
</file>

<file path=ppt/ink/ink61.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3"/>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20254 15941 0,'13'0'110,"-13"13"-110,13-13 0,1 0 15,25 0 1,-26 14-16,54-14 31,25 0 0,-26 13-15,40-13 15,-93 0-31,80 0 16,-27 0 0,40 0 15,-53 0 0,0 0-15,13 0 15,53-13 16,-92 13-32,-14 0 17,13-14 30,-13 14-62,1 0 0,65 0 31,-66-13 1</inkml:trace>
</inkml:ink>
</file>

<file path=ppt/ink/ink62.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4"/>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21431 15941 0,'-79'0'0,"66"0"0,-1 0 0,-38 0 15,-345 0 17,357 0-32,-436-26 31,396 26-16,27 0 1,40 0 15,26 0 47,1 0-78,65 13 16,-53-13-16,292 40 31,-292-40-31,371 53 16,146-27 15,-490-26 0</inkml:trace>
</inkml:ink>
</file>

<file path=ppt/ink/ink63.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4"/>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21550 16047 0,'-13'0'0,"26"0"0,-39 0 0,-1 0 0,-12 0 15,-27 0 1,39 0-16,-39 0 31,40 0-15,-1-13 0,-39 0 15,0-1 0</inkml:trace>
</inkml:ink>
</file>

<file path=ppt/ink/ink64.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6"/>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19222 15214 0,'0'13'63,"0"0"-63,13 27 16,0-14-16,40 106 15,27 1 32,237 422-16,-290-528-31,-27-14 16,13 0 0,-13 1 15</inkml:trace>
</inkml:ink>
</file>

<file path=ppt/ink/ink65.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7:45"/>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21669 15875 0,'14'13'47,"-1"0"-47,0 1 16,0-14-16,80 26 15,-14 1 1,159 12-1,186-25 1,-385-14-16,411 0 31,-278 13 1,-119-13-17</inkml:trace>
</inkml:ink>
</file>

<file path=ppt/ink/ink66.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3"/>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20254 15941 0,'13'0'110,"-13"13"-110,13-13 0,1 0 15,25 0 1,-26 14-16,54-14 31,25 0 0,-26 13-15,40-13 15,-93 0-31,80 0 16,-27 0 0,40 0 15,-53 0 0,0 0-15,13 0 15,53-13 16,-92 13-32,-14 0 17,13-14 30,-13 14-62,1 0 0,65 0 31,-66-13 1</inkml:trace>
</inkml:ink>
</file>

<file path=ppt/ink/ink67.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4"/>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21431 15941 0,'-79'0'0,"66"0"0,-1 0 0,-38 0 15,-345 0 17,357 0-32,-436-26 31,396 26-16,27 0 1,40 0 15,26 0 47,1 0-78,65 13 16,-53-13-16,292 40 31,-292-40-31,371 53 16,146-27 15,-490-26 0</inkml:trace>
</inkml:ink>
</file>

<file path=ppt/ink/ink68.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4"/>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21550 16047 0,'-13'0'0,"26"0"0,-39 0 0,-1 0 0,-12 0 15,-27 0 1,39 0-16,-39 0 31,40 0-15,-1-13 0,-39 0 15,0-1 0</inkml:trace>
</inkml:ink>
</file>

<file path=ppt/ink/ink69.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6"/>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19222 15214 0,'0'13'63,"0"0"-63,13 27 16,0-14-16,40 106 15,27 1 32,237 422-16,-290-528-31,-27-14 16,13 0 0,-13 1 15</inkml:trace>
</inkml:ink>
</file>

<file path=ppt/ink/ink7.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4"/>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21431 15941 0,'-79'0'0,"66"0"0,-1 0 0,-38 0 15,-345 0 17,357 0-32,-436-26 31,396 26-16,27 0 1,40 0 15,26 0 47,1 0-78,65 13 16,-53-13-16,292 40 31,-292-40-31,371 53 16,146-27 15,-490-26 0</inkml:trace>
</inkml:ink>
</file>

<file path=ppt/ink/ink70.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7:45"/>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21669 15875 0,'14'13'47,"-1"0"-47,0 1 16,0-14-16,80 26 15,-14 1 1,159 12-1,186-25 1,-385-14-16,411 0 31,-278 13 1,-119-13-17</inkml:trace>
</inkml:ink>
</file>

<file path=ppt/ink/ink8.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4"/>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21550 16047 0,'-13'0'0,"26"0"0,-39 0 0,-1 0 0,-12 0 15,-27 0 1,39 0-16,-39 0 31,40 0-15,-1-13 0,-39 0 15,0-1 0</inkml:trace>
</inkml:ink>
</file>

<file path=ppt/ink/ink9.xml><?xml version="1.0" encoding="utf-8"?>
<inkml:ink xmlns:inkml="http://www.w3.org/2003/InkML">
  <inkml:definitions>
    <inkml:context xml:id="ctx0">
      <inkml:inkSource xml:id="inkSrc0">
        <inkml:traceFormat>
          <inkml:channel name="X" type="integer" max="2560" min="-1920" units="cm"/>
          <inkml:channel name="Y" type="integer" max="1440" units="cm"/>
          <inkml:channel name="T" type="integer" max="2"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2-06-18T11:46:36"/>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19222 15214 0,'0'13'63,"0"0"-63,13 27 16,0-14-16,40 106 15,27 1 32,237 422-16,-290-528-31,-27-14 16,13 0 0,-13 1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9E6886-C15D-4F75-BC3E-8B8BFE25F2A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984EBD-E37C-472A-BEDD-FDA999EDB56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其中n∈N+是案例的属性ID，跟踪σ是每个案例都具有的强制属性。标签函数y是将跟踪σ映射到其结果标签的函数</a:t>
            </a:r>
            <a:r>
              <a:rPr lang="en-US" altLang="zh-CN"/>
              <a:t>,函数fa，它预测前缀跟踪σk的下一个活动e‘，fo，它预测了前缀跟踪σk的结果y(σ)‘，</a:t>
            </a:r>
            <a:endParaRPr lang="en-US" altLang="zh-CN"/>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984EBD-E37C-472A-BEDD-FDA999EDB56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l="74000" b="90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85351419-3F79-524C-B9F3-A66D5CD6611E}"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3F6C628-C3F0-BF43-BA17-E07A51045B4E}" type="slidenum">
              <a:rPr/>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hasCustomPrompt="1"/>
          </p:nvPr>
        </p:nvSpPr>
        <p:spPr/>
        <p:txBody>
          <a:bodyPr vert="eaVert"/>
          <a:lstStyle/>
          <a:p>
            <a:r>
              <a:rPr kumimoji="1" lang="zh-CN" altLang="en-US"/>
              <a:t>单击此处编辑母版文本样式
二级
三级
四级
五级</a:t>
            </a:r>
            <a:endParaRPr kumimoji="1" lang="zh-CN" altLang="en-US"/>
          </a:p>
        </p:txBody>
      </p:sp>
      <p:sp>
        <p:nvSpPr>
          <p:cNvPr id="4" name="日期占位符 3"/>
          <p:cNvSpPr>
            <a:spLocks noGrp="1"/>
          </p:cNvSpPr>
          <p:nvPr>
            <p:ph type="dt" sz="half" idx="10"/>
          </p:nvPr>
        </p:nvSpPr>
        <p:spPr/>
        <p:txBody>
          <a:bodyPr/>
          <a:lstStyle/>
          <a:p>
            <a:fld id="{85351419-3F79-524C-B9F3-A66D5CD6611E}"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3F6C628-C3F0-BF43-BA17-E07A51045B4E}" type="slidenum">
              <a:rPr/>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r>
              <a:rPr kumimoji="1" lang="zh-CN" altLang="en-US"/>
              <a:t>单击此处编辑母版文本样式
二级
三级
四级
五级</a:t>
            </a:r>
            <a:endParaRPr kumimoji="1" lang="zh-CN" altLang="en-US"/>
          </a:p>
        </p:txBody>
      </p:sp>
      <p:sp>
        <p:nvSpPr>
          <p:cNvPr id="4" name="日期占位符 3"/>
          <p:cNvSpPr>
            <a:spLocks noGrp="1"/>
          </p:cNvSpPr>
          <p:nvPr>
            <p:ph type="dt" sz="half" idx="10"/>
          </p:nvPr>
        </p:nvSpPr>
        <p:spPr/>
        <p:txBody>
          <a:bodyPr/>
          <a:lstStyle/>
          <a:p>
            <a:fld id="{85351419-3F79-524C-B9F3-A66D5CD6611E}"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3F6C628-C3F0-BF43-BA17-E07A51045B4E}" type="slidenum">
              <a:rPr/>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hasCustomPrompt="1"/>
          </p:nvPr>
        </p:nvSpPr>
        <p:spPr/>
        <p:txBody>
          <a:bodyPr/>
          <a:lstStyle/>
          <a:p>
            <a:r>
              <a:rPr kumimoji="1" lang="zh-CN" altLang="en-US"/>
              <a:t>单击此处编辑母版文本样式
二级
三级
四级
五级</a:t>
            </a:r>
            <a:endParaRPr kumimoji="1" lang="zh-CN" altLang="en-US"/>
          </a:p>
        </p:txBody>
      </p:sp>
      <p:sp>
        <p:nvSpPr>
          <p:cNvPr id="4" name="日期占位符 3"/>
          <p:cNvSpPr>
            <a:spLocks noGrp="1"/>
          </p:cNvSpPr>
          <p:nvPr>
            <p:ph type="dt" sz="half" idx="10"/>
          </p:nvPr>
        </p:nvSpPr>
        <p:spPr/>
        <p:txBody>
          <a:bodyPr/>
          <a:lstStyle/>
          <a:p>
            <a:fld id="{85351419-3F79-524C-B9F3-A66D5CD6611E}"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3F6C628-C3F0-BF43-BA17-E07A51045B4E}" type="slidenum">
              <a:rPr/>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单击此处编辑母版文本样式
二级
三级
四级
五级</a:t>
            </a:r>
            <a:endParaRPr kumimoji="1" lang="zh-CN" altLang="en-US"/>
          </a:p>
        </p:txBody>
      </p:sp>
      <p:sp>
        <p:nvSpPr>
          <p:cNvPr id="4" name="日期占位符 3"/>
          <p:cNvSpPr>
            <a:spLocks noGrp="1"/>
          </p:cNvSpPr>
          <p:nvPr>
            <p:ph type="dt" sz="half" idx="10"/>
          </p:nvPr>
        </p:nvSpPr>
        <p:spPr/>
        <p:txBody>
          <a:bodyPr/>
          <a:lstStyle/>
          <a:p>
            <a:fld id="{85351419-3F79-524C-B9F3-A66D5CD6611E}"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3F6C628-C3F0-BF43-BA17-E07A51045B4E}" type="slidenum">
              <a:rPr/>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hasCustomPrompt="1"/>
          </p:nvPr>
        </p:nvSpPr>
        <p:spPr>
          <a:xfrm>
            <a:off x="838200" y="1825625"/>
            <a:ext cx="5181600" cy="4351338"/>
          </a:xfrm>
        </p:spPr>
        <p:txBody>
          <a:bodyPr/>
          <a:lstStyle/>
          <a:p>
            <a:r>
              <a:rPr kumimoji="1" lang="zh-CN" altLang="en-US"/>
              <a:t>单击此处编辑母版文本样式
二级
三级
四级
五级</a:t>
            </a:r>
            <a:endParaRPr kumimoji="1" lang="zh-CN" altLang="en-US"/>
          </a:p>
        </p:txBody>
      </p:sp>
      <p:sp>
        <p:nvSpPr>
          <p:cNvPr id="4" name="内容占位符 3"/>
          <p:cNvSpPr>
            <a:spLocks noGrp="1"/>
          </p:cNvSpPr>
          <p:nvPr>
            <p:ph sz="half" idx="2" hasCustomPrompt="1"/>
          </p:nvPr>
        </p:nvSpPr>
        <p:spPr>
          <a:xfrm>
            <a:off x="6172200" y="1825625"/>
            <a:ext cx="5181600" cy="4351338"/>
          </a:xfrm>
        </p:spPr>
        <p:txBody>
          <a:bodyPr/>
          <a:lstStyle/>
          <a:p>
            <a:r>
              <a:rPr kumimoji="1" lang="zh-CN" altLang="en-US"/>
              <a:t>单击此处编辑母版文本样式
二级
三级
四级
五级</a:t>
            </a:r>
            <a:endParaRPr kumimoji="1" lang="zh-CN" altLang="en-US"/>
          </a:p>
        </p:txBody>
      </p:sp>
      <p:sp>
        <p:nvSpPr>
          <p:cNvPr id="5" name="日期占位符 4"/>
          <p:cNvSpPr>
            <a:spLocks noGrp="1"/>
          </p:cNvSpPr>
          <p:nvPr>
            <p:ph type="dt" sz="half" idx="10"/>
          </p:nvPr>
        </p:nvSpPr>
        <p:spPr/>
        <p:txBody>
          <a:bodyPr/>
          <a:lstStyle/>
          <a:p>
            <a:fld id="{85351419-3F79-524C-B9F3-A66D5CD6611E}" type="datetimeFigureOut">
              <a:rPr/>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23F6C628-C3F0-BF43-BA17-E07A51045B4E}" type="slidenum">
              <a:rPr/>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单击此处编辑母版文本样式
二级
三级
四级
五级</a:t>
            </a:r>
            <a:endParaRPr kumimoji="1" lang="zh-CN" altLang="en-US"/>
          </a:p>
        </p:txBody>
      </p:sp>
      <p:sp>
        <p:nvSpPr>
          <p:cNvPr id="4" name="内容占位符 3"/>
          <p:cNvSpPr>
            <a:spLocks noGrp="1"/>
          </p:cNvSpPr>
          <p:nvPr>
            <p:ph sz="half" idx="2" hasCustomPrompt="1"/>
          </p:nvPr>
        </p:nvSpPr>
        <p:spPr>
          <a:xfrm>
            <a:off x="839788" y="2505075"/>
            <a:ext cx="5157787" cy="3684588"/>
          </a:xfrm>
        </p:spPr>
        <p:txBody>
          <a:bodyPr/>
          <a:lstStyle/>
          <a:p>
            <a:r>
              <a:rPr kumimoji="1" lang="zh-CN" altLang="en-US"/>
              <a:t>单击此处编辑母版文本样式
二级
三级
四级
五级</a:t>
            </a:r>
            <a:endParaRPr kumimoji="1"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单击此处编辑母版文本样式
二级
三级
四级
五级</a:t>
            </a:r>
            <a:endParaRPr kumimoji="1" lang="zh-CN" altLang="en-US"/>
          </a:p>
        </p:txBody>
      </p:sp>
      <p:sp>
        <p:nvSpPr>
          <p:cNvPr id="6" name="内容占位符 5"/>
          <p:cNvSpPr>
            <a:spLocks noGrp="1"/>
          </p:cNvSpPr>
          <p:nvPr>
            <p:ph sz="quarter" idx="4" hasCustomPrompt="1"/>
          </p:nvPr>
        </p:nvSpPr>
        <p:spPr>
          <a:xfrm>
            <a:off x="6172200" y="2505075"/>
            <a:ext cx="5183188" cy="3684588"/>
          </a:xfrm>
        </p:spPr>
        <p:txBody>
          <a:bodyPr/>
          <a:lstStyle/>
          <a:p>
            <a:r>
              <a:rPr kumimoji="1" lang="zh-CN" altLang="en-US"/>
              <a:t>单击此处编辑母版文本样式
二级
三级
四级
五级</a:t>
            </a:r>
            <a:endParaRPr kumimoji="1" lang="zh-CN" altLang="en-US"/>
          </a:p>
        </p:txBody>
      </p:sp>
      <p:sp>
        <p:nvSpPr>
          <p:cNvPr id="7" name="日期占位符 6"/>
          <p:cNvSpPr>
            <a:spLocks noGrp="1"/>
          </p:cNvSpPr>
          <p:nvPr>
            <p:ph type="dt" sz="half" idx="10"/>
          </p:nvPr>
        </p:nvSpPr>
        <p:spPr/>
        <p:txBody>
          <a:bodyPr/>
          <a:lstStyle/>
          <a:p>
            <a:fld id="{85351419-3F79-524C-B9F3-A66D5CD6611E}" type="datetimeFigureOut">
              <a:rPr/>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23F6C628-C3F0-BF43-BA17-E07A51045B4E}" type="slidenum">
              <a:rPr/>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85351419-3F79-524C-B9F3-A66D5CD6611E}" type="datetimeFigureOut">
              <a:rPr/>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23F6C628-C3F0-BF43-BA17-E07A51045B4E}" type="slidenum">
              <a:rPr/>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5351419-3F79-524C-B9F3-A66D5CD6611E}" type="datetimeFigureOut">
              <a:rPr/>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23F6C628-C3F0-BF43-BA17-E07A51045B4E}" type="slidenum">
              <a:rPr/>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单击此处编辑母版文本样式
二级
三级
四级
五级</a:t>
            </a:r>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单击此处编辑母版文本样式
二级
三级
四级
五级</a:t>
            </a:r>
            <a:endParaRPr kumimoji="1" lang="zh-CN" altLang="en-US"/>
          </a:p>
        </p:txBody>
      </p:sp>
      <p:sp>
        <p:nvSpPr>
          <p:cNvPr id="5" name="日期占位符 4"/>
          <p:cNvSpPr>
            <a:spLocks noGrp="1"/>
          </p:cNvSpPr>
          <p:nvPr>
            <p:ph type="dt" sz="half" idx="10"/>
          </p:nvPr>
        </p:nvSpPr>
        <p:spPr/>
        <p:txBody>
          <a:bodyPr/>
          <a:lstStyle/>
          <a:p>
            <a:fld id="{85351419-3F79-524C-B9F3-A66D5CD6611E}" type="datetimeFigureOut">
              <a:rPr/>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23F6C628-C3F0-BF43-BA17-E07A51045B4E}" type="slidenum">
              <a:rPr/>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单击此处编辑母版文本样式
二级
三级
四级
五级</a:t>
            </a:r>
            <a:endParaRPr kumimoji="1" lang="zh-CN" altLang="en-US"/>
          </a:p>
        </p:txBody>
      </p:sp>
      <p:sp>
        <p:nvSpPr>
          <p:cNvPr id="5" name="日期占位符 4"/>
          <p:cNvSpPr>
            <a:spLocks noGrp="1"/>
          </p:cNvSpPr>
          <p:nvPr>
            <p:ph type="dt" sz="half" idx="10"/>
          </p:nvPr>
        </p:nvSpPr>
        <p:spPr/>
        <p:txBody>
          <a:bodyPr/>
          <a:lstStyle/>
          <a:p>
            <a:fld id="{85351419-3F79-524C-B9F3-A66D5CD6611E}" type="datetimeFigureOut">
              <a:rPr/>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23F6C628-C3F0-BF43-BA17-E07A51045B4E}" type="slidenum">
              <a:rPr/>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l="74000" b="90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单击此处编辑母版文本样式
二级
三级
四级
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351419-3F79-524C-B9F3-A66D5CD6611E}" type="datetimeFigureOut">
              <a:rPr/>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F6C628-C3F0-BF43-BA17-E07A51045B4E}" type="slidenum">
              <a:rPr/>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7.xml"/><Relationship Id="rId6" Type="http://schemas.openxmlformats.org/officeDocument/2006/relationships/tags" Target="../tags/tag2.xml"/><Relationship Id="rId5" Type="http://schemas.openxmlformats.org/officeDocument/2006/relationships/image" Target="../media/image5.tiff"/><Relationship Id="rId4" Type="http://schemas.openxmlformats.org/officeDocument/2006/relationships/tags" Target="../tags/tag1.xml"/><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image" Target="../media/image2.tiff"/></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image" Target="../media/image2.tiff"/></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7.xml"/><Relationship Id="rId7" Type="http://schemas.openxmlformats.org/officeDocument/2006/relationships/image" Target="../media/image2.tiff"/><Relationship Id="rId6" Type="http://schemas.openxmlformats.org/officeDocument/2006/relationships/tags" Target="../tags/tag62.xml"/><Relationship Id="rId5" Type="http://schemas.openxmlformats.org/officeDocument/2006/relationships/image" Target="../media/image5.tiff"/><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image" Target="../media/image2.tiff"/></Relationships>
</file>

<file path=ppt/slides/_rels/slide13.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tags" Target="../tags/tag70.xml"/><Relationship Id="rId7" Type="http://schemas.openxmlformats.org/officeDocument/2006/relationships/image" Target="../media/image13.png"/><Relationship Id="rId6" Type="http://schemas.openxmlformats.org/officeDocument/2006/relationships/tags" Target="../tags/tag69.xml"/><Relationship Id="rId5" Type="http://schemas.openxmlformats.org/officeDocument/2006/relationships/image" Target="../media/image12.png"/><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1" Type="http://schemas.openxmlformats.org/officeDocument/2006/relationships/notesSlide" Target="../notesSlides/notesSlide13.xml"/><Relationship Id="rId10" Type="http://schemas.openxmlformats.org/officeDocument/2006/relationships/slideLayout" Target="../slideLayouts/slideLayout7.xml"/><Relationship Id="rId1" Type="http://schemas.openxmlformats.org/officeDocument/2006/relationships/image" Target="../media/image2.tiff"/></Relationships>
</file>

<file path=ppt/slides/_rels/slide14.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tags" Target="../tags/tag75.xml"/><Relationship Id="rId7" Type="http://schemas.openxmlformats.org/officeDocument/2006/relationships/image" Target="../media/image16.png"/><Relationship Id="rId6" Type="http://schemas.openxmlformats.org/officeDocument/2006/relationships/tags" Target="../tags/tag74.xml"/><Relationship Id="rId5" Type="http://schemas.openxmlformats.org/officeDocument/2006/relationships/image" Target="../media/image15.png"/><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3" Type="http://schemas.openxmlformats.org/officeDocument/2006/relationships/notesSlide" Target="../notesSlides/notesSlide14.xml"/><Relationship Id="rId12" Type="http://schemas.openxmlformats.org/officeDocument/2006/relationships/slideLayout" Target="../slideLayouts/slideLayout7.xml"/><Relationship Id="rId11" Type="http://schemas.openxmlformats.org/officeDocument/2006/relationships/image" Target="../media/image18.png"/><Relationship Id="rId10" Type="http://schemas.openxmlformats.org/officeDocument/2006/relationships/tags" Target="../tags/tag76.xml"/><Relationship Id="rId1" Type="http://schemas.openxmlformats.org/officeDocument/2006/relationships/image" Target="../media/image2.tiff"/></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tags" Target="../tags/tag79.xml"/><Relationship Id="rId4" Type="http://schemas.openxmlformats.org/officeDocument/2006/relationships/image" Target="../media/image19.png"/><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image" Target="../media/image2.tiff"/></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image" Target="../media/image2.tiff"/></Relationships>
</file>

<file path=ppt/slides/_rels/slide17.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tags" Target="../tags/tag87.xml"/><Relationship Id="rId7" Type="http://schemas.openxmlformats.org/officeDocument/2006/relationships/image" Target="../media/image22.png"/><Relationship Id="rId6" Type="http://schemas.openxmlformats.org/officeDocument/2006/relationships/tags" Target="../tags/tag86.xml"/><Relationship Id="rId5" Type="http://schemas.openxmlformats.org/officeDocument/2006/relationships/image" Target="../media/image21.png"/><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7" Type="http://schemas.openxmlformats.org/officeDocument/2006/relationships/notesSlide" Target="../notesSlides/notesSlide17.xml"/><Relationship Id="rId16" Type="http://schemas.openxmlformats.org/officeDocument/2006/relationships/slideLayout" Target="../slideLayouts/slideLayout7.xml"/><Relationship Id="rId15" Type="http://schemas.openxmlformats.org/officeDocument/2006/relationships/image" Target="../media/image26.png"/><Relationship Id="rId14" Type="http://schemas.openxmlformats.org/officeDocument/2006/relationships/tags" Target="../tags/tag90.xml"/><Relationship Id="rId13" Type="http://schemas.openxmlformats.org/officeDocument/2006/relationships/image" Target="../media/image25.png"/><Relationship Id="rId12" Type="http://schemas.openxmlformats.org/officeDocument/2006/relationships/tags" Target="../tags/tag89.xml"/><Relationship Id="rId11" Type="http://schemas.openxmlformats.org/officeDocument/2006/relationships/image" Target="../media/image24.png"/><Relationship Id="rId10" Type="http://schemas.openxmlformats.org/officeDocument/2006/relationships/tags" Target="../tags/tag88.xml"/><Relationship Id="rId1" Type="http://schemas.openxmlformats.org/officeDocument/2006/relationships/image" Target="../media/image2.tiff"/></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image" Target="../media/image2.tiff"/></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image" Target="../media/image2.tiff"/></Relationships>
</file>

<file path=ppt/slides/_rels/slide2.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4" Type="http://schemas.openxmlformats.org/officeDocument/2006/relationships/notesSlide" Target="../notesSlides/notesSlide2.xml"/><Relationship Id="rId23" Type="http://schemas.openxmlformats.org/officeDocument/2006/relationships/slideLayout" Target="../slideLayouts/slideLayout7.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4.xml"/><Relationship Id="rId19" Type="http://schemas.openxmlformats.org/officeDocument/2006/relationships/tags" Target="../tags/tag19.xml"/><Relationship Id="rId18" Type="http://schemas.openxmlformats.org/officeDocument/2006/relationships/image" Target="../media/image3.tiff"/><Relationship Id="rId17" Type="http://schemas.openxmlformats.org/officeDocument/2006/relationships/image" Target="../media/image2.tiff"/><Relationship Id="rId16" Type="http://schemas.openxmlformats.org/officeDocument/2006/relationships/tags" Target="../tags/tag18.xml"/><Relationship Id="rId15" Type="http://schemas.openxmlformats.org/officeDocument/2006/relationships/tags" Target="../tags/tag17.xml"/><Relationship Id="rId14" Type="http://schemas.openxmlformats.org/officeDocument/2006/relationships/tags" Target="../tags/tag16.xml"/><Relationship Id="rId13" Type="http://schemas.openxmlformats.org/officeDocument/2006/relationships/tags" Target="../tags/tag15.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7.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image" Target="../media/image2.tiff"/></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tags" Target="../tags/tag102.xml"/><Relationship Id="rId4" Type="http://schemas.openxmlformats.org/officeDocument/2006/relationships/image" Target="../media/image29.png"/><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image" Target="../media/image2.tiff"/></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tags" Target="../tags/tag105.xml"/><Relationship Id="rId4" Type="http://schemas.openxmlformats.org/officeDocument/2006/relationships/image" Target="../media/image31.png"/><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image" Target="../media/image2.tiff"/></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7.xml"/><Relationship Id="rId7" Type="http://schemas.openxmlformats.org/officeDocument/2006/relationships/image" Target="../media/image2.tiff"/><Relationship Id="rId6" Type="http://schemas.openxmlformats.org/officeDocument/2006/relationships/tags" Target="../tags/tag110.xml"/><Relationship Id="rId5" Type="http://schemas.openxmlformats.org/officeDocument/2006/relationships/image" Target="../media/image5.tiff"/><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s>
</file>

<file path=ppt/slides/_rels/slide24.xml.rels><?xml version="1.0" encoding="UTF-8" standalone="yes"?>
<Relationships xmlns="http://schemas.openxmlformats.org/package/2006/relationships"><Relationship Id="rId9" Type="http://schemas.openxmlformats.org/officeDocument/2006/relationships/customXml" Target="../ink/ink3.xml"/><Relationship Id="rId8" Type="http://schemas.openxmlformats.org/officeDocument/2006/relationships/image" Target="../media/image34.png"/><Relationship Id="rId7" Type="http://schemas.openxmlformats.org/officeDocument/2006/relationships/tags" Target="../tags/tag113.xml"/><Relationship Id="rId6" Type="http://schemas.openxmlformats.org/officeDocument/2006/relationships/customXml" Target="../ink/ink2.xml"/><Relationship Id="rId5" Type="http://schemas.openxmlformats.org/officeDocument/2006/relationships/image" Target="../media/image33.png"/><Relationship Id="rId4" Type="http://schemas.openxmlformats.org/officeDocument/2006/relationships/tags" Target="../tags/tag112.xml"/><Relationship Id="rId3" Type="http://schemas.openxmlformats.org/officeDocument/2006/relationships/customXml" Target="../ink/ink1.xml"/><Relationship Id="rId23" Type="http://schemas.openxmlformats.org/officeDocument/2006/relationships/notesSlide" Target="../notesSlides/notesSlide24.xml"/><Relationship Id="rId22" Type="http://schemas.openxmlformats.org/officeDocument/2006/relationships/slideLayout" Target="../slideLayouts/slideLayout7.xml"/><Relationship Id="rId21" Type="http://schemas.openxmlformats.org/officeDocument/2006/relationships/image" Target="../media/image38.png"/><Relationship Id="rId20" Type="http://schemas.openxmlformats.org/officeDocument/2006/relationships/tags" Target="../tags/tag119.xml"/><Relationship Id="rId2" Type="http://schemas.openxmlformats.org/officeDocument/2006/relationships/tags" Target="../tags/tag111.xml"/><Relationship Id="rId19" Type="http://schemas.openxmlformats.org/officeDocument/2006/relationships/tags" Target="../tags/tag118.xml"/><Relationship Id="rId18" Type="http://schemas.openxmlformats.org/officeDocument/2006/relationships/tags" Target="../tags/tag117.xml"/><Relationship Id="rId17" Type="http://schemas.openxmlformats.org/officeDocument/2006/relationships/image" Target="../media/image37.png"/><Relationship Id="rId16" Type="http://schemas.openxmlformats.org/officeDocument/2006/relationships/tags" Target="../tags/tag116.xml"/><Relationship Id="rId15" Type="http://schemas.openxmlformats.org/officeDocument/2006/relationships/customXml" Target="../ink/ink5.xml"/><Relationship Id="rId14" Type="http://schemas.openxmlformats.org/officeDocument/2006/relationships/image" Target="../media/image36.png"/><Relationship Id="rId13" Type="http://schemas.openxmlformats.org/officeDocument/2006/relationships/tags" Target="../tags/tag115.xml"/><Relationship Id="rId12" Type="http://schemas.openxmlformats.org/officeDocument/2006/relationships/customXml" Target="../ink/ink4.xml"/><Relationship Id="rId11" Type="http://schemas.openxmlformats.org/officeDocument/2006/relationships/image" Target="../media/image35.png"/><Relationship Id="rId10" Type="http://schemas.openxmlformats.org/officeDocument/2006/relationships/tags" Target="../tags/tag114.xml"/><Relationship Id="rId1" Type="http://schemas.openxmlformats.org/officeDocument/2006/relationships/image" Target="../media/image2.tiff"/></Relationships>
</file>

<file path=ppt/slides/_rels/slide25.xml.rels><?xml version="1.0" encoding="UTF-8" standalone="yes"?>
<Relationships xmlns="http://schemas.openxmlformats.org/package/2006/relationships"><Relationship Id="rId9" Type="http://schemas.openxmlformats.org/officeDocument/2006/relationships/customXml" Target="../ink/ink8.xml"/><Relationship Id="rId8" Type="http://schemas.openxmlformats.org/officeDocument/2006/relationships/image" Target="../media/image34.png"/><Relationship Id="rId7" Type="http://schemas.openxmlformats.org/officeDocument/2006/relationships/tags" Target="../tags/tag122.xml"/><Relationship Id="rId6" Type="http://schemas.openxmlformats.org/officeDocument/2006/relationships/customXml" Target="../ink/ink7.xml"/><Relationship Id="rId5" Type="http://schemas.openxmlformats.org/officeDocument/2006/relationships/image" Target="../media/image33.png"/><Relationship Id="rId4" Type="http://schemas.openxmlformats.org/officeDocument/2006/relationships/tags" Target="../tags/tag121.xml"/><Relationship Id="rId3" Type="http://schemas.openxmlformats.org/officeDocument/2006/relationships/customXml" Target="../ink/ink6.xml"/><Relationship Id="rId23" Type="http://schemas.openxmlformats.org/officeDocument/2006/relationships/notesSlide" Target="../notesSlides/notesSlide25.xml"/><Relationship Id="rId22" Type="http://schemas.openxmlformats.org/officeDocument/2006/relationships/slideLayout" Target="../slideLayouts/slideLayout7.xml"/><Relationship Id="rId21" Type="http://schemas.openxmlformats.org/officeDocument/2006/relationships/image" Target="../media/image39.png"/><Relationship Id="rId20" Type="http://schemas.openxmlformats.org/officeDocument/2006/relationships/tags" Target="../tags/tag128.xml"/><Relationship Id="rId2" Type="http://schemas.openxmlformats.org/officeDocument/2006/relationships/tags" Target="../tags/tag120.xml"/><Relationship Id="rId19" Type="http://schemas.openxmlformats.org/officeDocument/2006/relationships/tags" Target="../tags/tag127.xml"/><Relationship Id="rId18" Type="http://schemas.openxmlformats.org/officeDocument/2006/relationships/tags" Target="../tags/tag126.xml"/><Relationship Id="rId17" Type="http://schemas.openxmlformats.org/officeDocument/2006/relationships/image" Target="../media/image37.png"/><Relationship Id="rId16" Type="http://schemas.openxmlformats.org/officeDocument/2006/relationships/tags" Target="../tags/tag125.xml"/><Relationship Id="rId15" Type="http://schemas.openxmlformats.org/officeDocument/2006/relationships/customXml" Target="../ink/ink10.xml"/><Relationship Id="rId14" Type="http://schemas.openxmlformats.org/officeDocument/2006/relationships/image" Target="../media/image36.png"/><Relationship Id="rId13" Type="http://schemas.openxmlformats.org/officeDocument/2006/relationships/tags" Target="../tags/tag124.xml"/><Relationship Id="rId12" Type="http://schemas.openxmlformats.org/officeDocument/2006/relationships/customXml" Target="../ink/ink9.xml"/><Relationship Id="rId11" Type="http://schemas.openxmlformats.org/officeDocument/2006/relationships/image" Target="../media/image35.png"/><Relationship Id="rId10" Type="http://schemas.openxmlformats.org/officeDocument/2006/relationships/tags" Target="../tags/tag123.xml"/><Relationship Id="rId1" Type="http://schemas.openxmlformats.org/officeDocument/2006/relationships/image" Target="../media/image2.tiff"/></Relationships>
</file>

<file path=ppt/slides/_rels/slide26.xml.rels><?xml version="1.0" encoding="UTF-8" standalone="yes"?>
<Relationships xmlns="http://schemas.openxmlformats.org/package/2006/relationships"><Relationship Id="rId9" Type="http://schemas.openxmlformats.org/officeDocument/2006/relationships/customXml" Target="../ink/ink13.xml"/><Relationship Id="rId8" Type="http://schemas.openxmlformats.org/officeDocument/2006/relationships/image" Target="../media/image34.png"/><Relationship Id="rId7" Type="http://schemas.openxmlformats.org/officeDocument/2006/relationships/tags" Target="../tags/tag131.xml"/><Relationship Id="rId6" Type="http://schemas.openxmlformats.org/officeDocument/2006/relationships/customXml" Target="../ink/ink12.xml"/><Relationship Id="rId5" Type="http://schemas.openxmlformats.org/officeDocument/2006/relationships/image" Target="../media/image33.png"/><Relationship Id="rId4" Type="http://schemas.openxmlformats.org/officeDocument/2006/relationships/tags" Target="../tags/tag130.xml"/><Relationship Id="rId3" Type="http://schemas.openxmlformats.org/officeDocument/2006/relationships/customXml" Target="../ink/ink11.xml"/><Relationship Id="rId26" Type="http://schemas.openxmlformats.org/officeDocument/2006/relationships/notesSlide" Target="../notesSlides/notesSlide26.xml"/><Relationship Id="rId25" Type="http://schemas.openxmlformats.org/officeDocument/2006/relationships/slideLayout" Target="../slideLayouts/slideLayout7.xml"/><Relationship Id="rId24" Type="http://schemas.openxmlformats.org/officeDocument/2006/relationships/image" Target="../media/image41.png"/><Relationship Id="rId23" Type="http://schemas.openxmlformats.org/officeDocument/2006/relationships/tags" Target="../tags/tag139.xml"/><Relationship Id="rId22" Type="http://schemas.openxmlformats.org/officeDocument/2006/relationships/tags" Target="../tags/tag138.xml"/><Relationship Id="rId21" Type="http://schemas.openxmlformats.org/officeDocument/2006/relationships/image" Target="../media/image40.png"/><Relationship Id="rId20" Type="http://schemas.openxmlformats.org/officeDocument/2006/relationships/tags" Target="../tags/tag137.xml"/><Relationship Id="rId2" Type="http://schemas.openxmlformats.org/officeDocument/2006/relationships/tags" Target="../tags/tag129.xml"/><Relationship Id="rId19" Type="http://schemas.openxmlformats.org/officeDocument/2006/relationships/tags" Target="../tags/tag136.xml"/><Relationship Id="rId18" Type="http://schemas.openxmlformats.org/officeDocument/2006/relationships/tags" Target="../tags/tag135.xml"/><Relationship Id="rId17" Type="http://schemas.openxmlformats.org/officeDocument/2006/relationships/image" Target="../media/image37.png"/><Relationship Id="rId16" Type="http://schemas.openxmlformats.org/officeDocument/2006/relationships/tags" Target="../tags/tag134.xml"/><Relationship Id="rId15" Type="http://schemas.openxmlformats.org/officeDocument/2006/relationships/customXml" Target="../ink/ink15.xml"/><Relationship Id="rId14" Type="http://schemas.openxmlformats.org/officeDocument/2006/relationships/image" Target="../media/image36.png"/><Relationship Id="rId13" Type="http://schemas.openxmlformats.org/officeDocument/2006/relationships/tags" Target="../tags/tag133.xml"/><Relationship Id="rId12" Type="http://schemas.openxmlformats.org/officeDocument/2006/relationships/customXml" Target="../ink/ink14.xml"/><Relationship Id="rId11" Type="http://schemas.openxmlformats.org/officeDocument/2006/relationships/image" Target="../media/image35.png"/><Relationship Id="rId10" Type="http://schemas.openxmlformats.org/officeDocument/2006/relationships/tags" Target="../tags/tag132.xml"/><Relationship Id="rId1" Type="http://schemas.openxmlformats.org/officeDocument/2006/relationships/image" Target="../media/image2.tiff"/></Relationships>
</file>

<file path=ppt/slides/_rels/slide27.xml.rels><?xml version="1.0" encoding="UTF-8" standalone="yes"?>
<Relationships xmlns="http://schemas.openxmlformats.org/package/2006/relationships"><Relationship Id="rId9" Type="http://schemas.openxmlformats.org/officeDocument/2006/relationships/customXml" Target="../ink/ink18.xml"/><Relationship Id="rId8" Type="http://schemas.openxmlformats.org/officeDocument/2006/relationships/image" Target="../media/image34.png"/><Relationship Id="rId7" Type="http://schemas.openxmlformats.org/officeDocument/2006/relationships/tags" Target="../tags/tag142.xml"/><Relationship Id="rId6" Type="http://schemas.openxmlformats.org/officeDocument/2006/relationships/customXml" Target="../ink/ink17.xml"/><Relationship Id="rId5" Type="http://schemas.openxmlformats.org/officeDocument/2006/relationships/image" Target="../media/image33.png"/><Relationship Id="rId4" Type="http://schemas.openxmlformats.org/officeDocument/2006/relationships/tags" Target="../tags/tag141.xml"/><Relationship Id="rId3" Type="http://schemas.openxmlformats.org/officeDocument/2006/relationships/customXml" Target="../ink/ink16.xml"/><Relationship Id="rId23" Type="http://schemas.openxmlformats.org/officeDocument/2006/relationships/notesSlide" Target="../notesSlides/notesSlide27.xml"/><Relationship Id="rId22" Type="http://schemas.openxmlformats.org/officeDocument/2006/relationships/slideLayout" Target="../slideLayouts/slideLayout7.xml"/><Relationship Id="rId21" Type="http://schemas.openxmlformats.org/officeDocument/2006/relationships/tags" Target="../tags/tag149.xml"/><Relationship Id="rId20" Type="http://schemas.openxmlformats.org/officeDocument/2006/relationships/tags" Target="../tags/tag148.xml"/><Relationship Id="rId2" Type="http://schemas.openxmlformats.org/officeDocument/2006/relationships/tags" Target="../tags/tag140.xml"/><Relationship Id="rId19" Type="http://schemas.openxmlformats.org/officeDocument/2006/relationships/tags" Target="../tags/tag147.xml"/><Relationship Id="rId18" Type="http://schemas.openxmlformats.org/officeDocument/2006/relationships/tags" Target="../tags/tag146.xml"/><Relationship Id="rId17" Type="http://schemas.openxmlformats.org/officeDocument/2006/relationships/image" Target="../media/image37.png"/><Relationship Id="rId16" Type="http://schemas.openxmlformats.org/officeDocument/2006/relationships/tags" Target="../tags/tag145.xml"/><Relationship Id="rId15" Type="http://schemas.openxmlformats.org/officeDocument/2006/relationships/customXml" Target="../ink/ink20.xml"/><Relationship Id="rId14" Type="http://schemas.openxmlformats.org/officeDocument/2006/relationships/image" Target="../media/image36.png"/><Relationship Id="rId13" Type="http://schemas.openxmlformats.org/officeDocument/2006/relationships/tags" Target="../tags/tag144.xml"/><Relationship Id="rId12" Type="http://schemas.openxmlformats.org/officeDocument/2006/relationships/customXml" Target="../ink/ink19.xml"/><Relationship Id="rId11" Type="http://schemas.openxmlformats.org/officeDocument/2006/relationships/image" Target="../media/image35.png"/><Relationship Id="rId10" Type="http://schemas.openxmlformats.org/officeDocument/2006/relationships/tags" Target="../tags/tag143.xml"/><Relationship Id="rId1" Type="http://schemas.openxmlformats.org/officeDocument/2006/relationships/image" Target="../media/image2.tiff"/></Relationships>
</file>

<file path=ppt/slides/_rels/slide28.xml.rels><?xml version="1.0" encoding="UTF-8" standalone="yes"?>
<Relationships xmlns="http://schemas.openxmlformats.org/package/2006/relationships"><Relationship Id="rId9" Type="http://schemas.openxmlformats.org/officeDocument/2006/relationships/customXml" Target="../ink/ink23.xml"/><Relationship Id="rId8" Type="http://schemas.openxmlformats.org/officeDocument/2006/relationships/image" Target="../media/image34.png"/><Relationship Id="rId7" Type="http://schemas.openxmlformats.org/officeDocument/2006/relationships/tags" Target="../tags/tag152.xml"/><Relationship Id="rId6" Type="http://schemas.openxmlformats.org/officeDocument/2006/relationships/customXml" Target="../ink/ink22.xml"/><Relationship Id="rId5" Type="http://schemas.openxmlformats.org/officeDocument/2006/relationships/image" Target="../media/image33.png"/><Relationship Id="rId4" Type="http://schemas.openxmlformats.org/officeDocument/2006/relationships/tags" Target="../tags/tag151.xml"/><Relationship Id="rId3" Type="http://schemas.openxmlformats.org/officeDocument/2006/relationships/customXml" Target="../ink/ink21.xml"/><Relationship Id="rId25" Type="http://schemas.openxmlformats.org/officeDocument/2006/relationships/notesSlide" Target="../notesSlides/notesSlide28.xml"/><Relationship Id="rId24" Type="http://schemas.openxmlformats.org/officeDocument/2006/relationships/slideLayout" Target="../slideLayouts/slideLayout7.xml"/><Relationship Id="rId23" Type="http://schemas.openxmlformats.org/officeDocument/2006/relationships/tags" Target="../tags/tag159.xml"/><Relationship Id="rId22" Type="http://schemas.openxmlformats.org/officeDocument/2006/relationships/image" Target="../media/image43.png"/><Relationship Id="rId21" Type="http://schemas.openxmlformats.org/officeDocument/2006/relationships/tags" Target="../tags/tag158.xml"/><Relationship Id="rId20" Type="http://schemas.openxmlformats.org/officeDocument/2006/relationships/image" Target="../media/image42.png"/><Relationship Id="rId2" Type="http://schemas.openxmlformats.org/officeDocument/2006/relationships/tags" Target="../tags/tag150.xml"/><Relationship Id="rId19" Type="http://schemas.openxmlformats.org/officeDocument/2006/relationships/tags" Target="../tags/tag157.xml"/><Relationship Id="rId18" Type="http://schemas.openxmlformats.org/officeDocument/2006/relationships/tags" Target="../tags/tag156.xml"/><Relationship Id="rId17" Type="http://schemas.openxmlformats.org/officeDocument/2006/relationships/image" Target="../media/image37.png"/><Relationship Id="rId16" Type="http://schemas.openxmlformats.org/officeDocument/2006/relationships/tags" Target="../tags/tag155.xml"/><Relationship Id="rId15" Type="http://schemas.openxmlformats.org/officeDocument/2006/relationships/customXml" Target="../ink/ink25.xml"/><Relationship Id="rId14" Type="http://schemas.openxmlformats.org/officeDocument/2006/relationships/image" Target="../media/image36.png"/><Relationship Id="rId13" Type="http://schemas.openxmlformats.org/officeDocument/2006/relationships/tags" Target="../tags/tag154.xml"/><Relationship Id="rId12" Type="http://schemas.openxmlformats.org/officeDocument/2006/relationships/customXml" Target="../ink/ink24.xml"/><Relationship Id="rId11" Type="http://schemas.openxmlformats.org/officeDocument/2006/relationships/image" Target="../media/image35.png"/><Relationship Id="rId10" Type="http://schemas.openxmlformats.org/officeDocument/2006/relationships/tags" Target="../tags/tag153.xml"/><Relationship Id="rId1" Type="http://schemas.openxmlformats.org/officeDocument/2006/relationships/image" Target="../media/image2.tiff"/></Relationships>
</file>

<file path=ppt/slides/_rels/slide29.xml.rels><?xml version="1.0" encoding="UTF-8" standalone="yes"?>
<Relationships xmlns="http://schemas.openxmlformats.org/package/2006/relationships"><Relationship Id="rId9" Type="http://schemas.openxmlformats.org/officeDocument/2006/relationships/customXml" Target="../ink/ink28.xml"/><Relationship Id="rId8" Type="http://schemas.openxmlformats.org/officeDocument/2006/relationships/image" Target="../media/image34.png"/><Relationship Id="rId7" Type="http://schemas.openxmlformats.org/officeDocument/2006/relationships/tags" Target="../tags/tag162.xml"/><Relationship Id="rId6" Type="http://schemas.openxmlformats.org/officeDocument/2006/relationships/customXml" Target="../ink/ink27.xml"/><Relationship Id="rId5" Type="http://schemas.openxmlformats.org/officeDocument/2006/relationships/image" Target="../media/image33.png"/><Relationship Id="rId4" Type="http://schemas.openxmlformats.org/officeDocument/2006/relationships/tags" Target="../tags/tag161.xml"/><Relationship Id="rId3" Type="http://schemas.openxmlformats.org/officeDocument/2006/relationships/customXml" Target="../ink/ink26.xml"/><Relationship Id="rId24" Type="http://schemas.openxmlformats.org/officeDocument/2006/relationships/notesSlide" Target="../notesSlides/notesSlide29.xml"/><Relationship Id="rId23" Type="http://schemas.openxmlformats.org/officeDocument/2006/relationships/slideLayout" Target="../slideLayouts/slideLayout7.xml"/><Relationship Id="rId22" Type="http://schemas.openxmlformats.org/officeDocument/2006/relationships/tags" Target="../tags/tag169.xml"/><Relationship Id="rId21" Type="http://schemas.openxmlformats.org/officeDocument/2006/relationships/image" Target="../media/image44.png"/><Relationship Id="rId20" Type="http://schemas.openxmlformats.org/officeDocument/2006/relationships/tags" Target="../tags/tag168.xml"/><Relationship Id="rId2" Type="http://schemas.openxmlformats.org/officeDocument/2006/relationships/tags" Target="../tags/tag160.xml"/><Relationship Id="rId19" Type="http://schemas.openxmlformats.org/officeDocument/2006/relationships/tags" Target="../tags/tag167.xml"/><Relationship Id="rId18" Type="http://schemas.openxmlformats.org/officeDocument/2006/relationships/tags" Target="../tags/tag166.xml"/><Relationship Id="rId17" Type="http://schemas.openxmlformats.org/officeDocument/2006/relationships/image" Target="../media/image37.png"/><Relationship Id="rId16" Type="http://schemas.openxmlformats.org/officeDocument/2006/relationships/tags" Target="../tags/tag165.xml"/><Relationship Id="rId15" Type="http://schemas.openxmlformats.org/officeDocument/2006/relationships/customXml" Target="../ink/ink30.xml"/><Relationship Id="rId14" Type="http://schemas.openxmlformats.org/officeDocument/2006/relationships/image" Target="../media/image36.png"/><Relationship Id="rId13" Type="http://schemas.openxmlformats.org/officeDocument/2006/relationships/tags" Target="../tags/tag164.xml"/><Relationship Id="rId12" Type="http://schemas.openxmlformats.org/officeDocument/2006/relationships/customXml" Target="../ink/ink29.xml"/><Relationship Id="rId11" Type="http://schemas.openxmlformats.org/officeDocument/2006/relationships/image" Target="../media/image35.png"/><Relationship Id="rId10" Type="http://schemas.openxmlformats.org/officeDocument/2006/relationships/tags" Target="../tags/tag163.xml"/><Relationship Id="rId1" Type="http://schemas.openxmlformats.org/officeDocument/2006/relationships/image" Target="../media/image2.tiff"/></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7.xml"/><Relationship Id="rId7" Type="http://schemas.openxmlformats.org/officeDocument/2006/relationships/image" Target="../media/image2.tiff"/><Relationship Id="rId6" Type="http://schemas.openxmlformats.org/officeDocument/2006/relationships/tags" Target="../tags/tag27.xml"/><Relationship Id="rId5" Type="http://schemas.openxmlformats.org/officeDocument/2006/relationships/image" Target="../media/image5.tiff"/><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s>
</file>

<file path=ppt/slides/_rels/slide30.xml.rels><?xml version="1.0" encoding="UTF-8" standalone="yes"?>
<Relationships xmlns="http://schemas.openxmlformats.org/package/2006/relationships"><Relationship Id="rId9" Type="http://schemas.openxmlformats.org/officeDocument/2006/relationships/customXml" Target="../ink/ink33.xml"/><Relationship Id="rId8" Type="http://schemas.openxmlformats.org/officeDocument/2006/relationships/image" Target="../media/image34.png"/><Relationship Id="rId7" Type="http://schemas.openxmlformats.org/officeDocument/2006/relationships/tags" Target="../tags/tag172.xml"/><Relationship Id="rId6" Type="http://schemas.openxmlformats.org/officeDocument/2006/relationships/customXml" Target="../ink/ink32.xml"/><Relationship Id="rId5" Type="http://schemas.openxmlformats.org/officeDocument/2006/relationships/image" Target="../media/image33.png"/><Relationship Id="rId4" Type="http://schemas.openxmlformats.org/officeDocument/2006/relationships/tags" Target="../tags/tag171.xml"/><Relationship Id="rId3" Type="http://schemas.openxmlformats.org/officeDocument/2006/relationships/customXml" Target="../ink/ink31.xml"/><Relationship Id="rId23" Type="http://schemas.openxmlformats.org/officeDocument/2006/relationships/notesSlide" Target="../notesSlides/notesSlide30.xml"/><Relationship Id="rId22" Type="http://schemas.openxmlformats.org/officeDocument/2006/relationships/slideLayout" Target="../slideLayouts/slideLayout7.xml"/><Relationship Id="rId21" Type="http://schemas.openxmlformats.org/officeDocument/2006/relationships/image" Target="../media/image45.png"/><Relationship Id="rId20" Type="http://schemas.openxmlformats.org/officeDocument/2006/relationships/tags" Target="../tags/tag178.xml"/><Relationship Id="rId2" Type="http://schemas.openxmlformats.org/officeDocument/2006/relationships/tags" Target="../tags/tag170.xml"/><Relationship Id="rId19" Type="http://schemas.openxmlformats.org/officeDocument/2006/relationships/tags" Target="../tags/tag177.xml"/><Relationship Id="rId18" Type="http://schemas.openxmlformats.org/officeDocument/2006/relationships/tags" Target="../tags/tag176.xml"/><Relationship Id="rId17" Type="http://schemas.openxmlformats.org/officeDocument/2006/relationships/image" Target="../media/image37.png"/><Relationship Id="rId16" Type="http://schemas.openxmlformats.org/officeDocument/2006/relationships/tags" Target="../tags/tag175.xml"/><Relationship Id="rId15" Type="http://schemas.openxmlformats.org/officeDocument/2006/relationships/customXml" Target="../ink/ink35.xml"/><Relationship Id="rId14" Type="http://schemas.openxmlformats.org/officeDocument/2006/relationships/image" Target="../media/image36.png"/><Relationship Id="rId13" Type="http://schemas.openxmlformats.org/officeDocument/2006/relationships/tags" Target="../tags/tag174.xml"/><Relationship Id="rId12" Type="http://schemas.openxmlformats.org/officeDocument/2006/relationships/customXml" Target="../ink/ink34.xml"/><Relationship Id="rId11" Type="http://schemas.openxmlformats.org/officeDocument/2006/relationships/image" Target="../media/image35.png"/><Relationship Id="rId10" Type="http://schemas.openxmlformats.org/officeDocument/2006/relationships/tags" Target="../tags/tag173.xml"/><Relationship Id="rId1" Type="http://schemas.openxmlformats.org/officeDocument/2006/relationships/image" Target="../media/image2.tiff"/></Relationships>
</file>

<file path=ppt/slides/_rels/slide31.xml.rels><?xml version="1.0" encoding="UTF-8" standalone="yes"?>
<Relationships xmlns="http://schemas.openxmlformats.org/package/2006/relationships"><Relationship Id="rId9" Type="http://schemas.openxmlformats.org/officeDocument/2006/relationships/customXml" Target="../ink/ink38.xml"/><Relationship Id="rId8" Type="http://schemas.openxmlformats.org/officeDocument/2006/relationships/image" Target="../media/image34.png"/><Relationship Id="rId7" Type="http://schemas.openxmlformats.org/officeDocument/2006/relationships/tags" Target="../tags/tag181.xml"/><Relationship Id="rId6" Type="http://schemas.openxmlformats.org/officeDocument/2006/relationships/customXml" Target="../ink/ink37.xml"/><Relationship Id="rId5" Type="http://schemas.openxmlformats.org/officeDocument/2006/relationships/image" Target="../media/image33.png"/><Relationship Id="rId4" Type="http://schemas.openxmlformats.org/officeDocument/2006/relationships/tags" Target="../tags/tag180.xml"/><Relationship Id="rId3" Type="http://schemas.openxmlformats.org/officeDocument/2006/relationships/customXml" Target="../ink/ink36.xml"/><Relationship Id="rId24" Type="http://schemas.openxmlformats.org/officeDocument/2006/relationships/notesSlide" Target="../notesSlides/notesSlide31.xml"/><Relationship Id="rId23" Type="http://schemas.openxmlformats.org/officeDocument/2006/relationships/slideLayout" Target="../slideLayouts/slideLayout7.xml"/><Relationship Id="rId22" Type="http://schemas.openxmlformats.org/officeDocument/2006/relationships/tags" Target="../tags/tag188.xml"/><Relationship Id="rId21" Type="http://schemas.openxmlformats.org/officeDocument/2006/relationships/image" Target="../media/image46.png"/><Relationship Id="rId20" Type="http://schemas.openxmlformats.org/officeDocument/2006/relationships/tags" Target="../tags/tag187.xml"/><Relationship Id="rId2" Type="http://schemas.openxmlformats.org/officeDocument/2006/relationships/tags" Target="../tags/tag179.xml"/><Relationship Id="rId19" Type="http://schemas.openxmlformats.org/officeDocument/2006/relationships/tags" Target="../tags/tag186.xml"/><Relationship Id="rId18" Type="http://schemas.openxmlformats.org/officeDocument/2006/relationships/tags" Target="../tags/tag185.xml"/><Relationship Id="rId17" Type="http://schemas.openxmlformats.org/officeDocument/2006/relationships/image" Target="../media/image37.png"/><Relationship Id="rId16" Type="http://schemas.openxmlformats.org/officeDocument/2006/relationships/tags" Target="../tags/tag184.xml"/><Relationship Id="rId15" Type="http://schemas.openxmlformats.org/officeDocument/2006/relationships/customXml" Target="../ink/ink40.xml"/><Relationship Id="rId14" Type="http://schemas.openxmlformats.org/officeDocument/2006/relationships/image" Target="../media/image36.png"/><Relationship Id="rId13" Type="http://schemas.openxmlformats.org/officeDocument/2006/relationships/tags" Target="../tags/tag183.xml"/><Relationship Id="rId12" Type="http://schemas.openxmlformats.org/officeDocument/2006/relationships/customXml" Target="../ink/ink39.xml"/><Relationship Id="rId11" Type="http://schemas.openxmlformats.org/officeDocument/2006/relationships/image" Target="../media/image35.png"/><Relationship Id="rId10" Type="http://schemas.openxmlformats.org/officeDocument/2006/relationships/tags" Target="../tags/tag182.xml"/><Relationship Id="rId1" Type="http://schemas.openxmlformats.org/officeDocument/2006/relationships/image" Target="../media/image2.tiff"/></Relationships>
</file>

<file path=ppt/slides/_rels/slide32.xml.rels><?xml version="1.0" encoding="UTF-8" standalone="yes"?>
<Relationships xmlns="http://schemas.openxmlformats.org/package/2006/relationships"><Relationship Id="rId9" Type="http://schemas.openxmlformats.org/officeDocument/2006/relationships/customXml" Target="../ink/ink43.xml"/><Relationship Id="rId8" Type="http://schemas.openxmlformats.org/officeDocument/2006/relationships/image" Target="../media/image34.png"/><Relationship Id="rId7" Type="http://schemas.openxmlformats.org/officeDocument/2006/relationships/tags" Target="../tags/tag191.xml"/><Relationship Id="rId6" Type="http://schemas.openxmlformats.org/officeDocument/2006/relationships/customXml" Target="../ink/ink42.xml"/><Relationship Id="rId5" Type="http://schemas.openxmlformats.org/officeDocument/2006/relationships/image" Target="../media/image33.png"/><Relationship Id="rId4" Type="http://schemas.openxmlformats.org/officeDocument/2006/relationships/tags" Target="../tags/tag190.xml"/><Relationship Id="rId3" Type="http://schemas.openxmlformats.org/officeDocument/2006/relationships/customXml" Target="../ink/ink41.xml"/><Relationship Id="rId22" Type="http://schemas.openxmlformats.org/officeDocument/2006/relationships/notesSlide" Target="../notesSlides/notesSlide32.xml"/><Relationship Id="rId21" Type="http://schemas.openxmlformats.org/officeDocument/2006/relationships/slideLayout" Target="../slideLayouts/slideLayout7.xml"/><Relationship Id="rId20" Type="http://schemas.openxmlformats.org/officeDocument/2006/relationships/image" Target="../media/image47.png"/><Relationship Id="rId2" Type="http://schemas.openxmlformats.org/officeDocument/2006/relationships/tags" Target="../tags/tag189.xml"/><Relationship Id="rId19" Type="http://schemas.openxmlformats.org/officeDocument/2006/relationships/tags" Target="../tags/tag196.xml"/><Relationship Id="rId18" Type="http://schemas.openxmlformats.org/officeDocument/2006/relationships/tags" Target="../tags/tag195.xml"/><Relationship Id="rId17" Type="http://schemas.openxmlformats.org/officeDocument/2006/relationships/image" Target="../media/image37.png"/><Relationship Id="rId16" Type="http://schemas.openxmlformats.org/officeDocument/2006/relationships/tags" Target="../tags/tag194.xml"/><Relationship Id="rId15" Type="http://schemas.openxmlformats.org/officeDocument/2006/relationships/customXml" Target="../ink/ink45.xml"/><Relationship Id="rId14" Type="http://schemas.openxmlformats.org/officeDocument/2006/relationships/image" Target="../media/image36.png"/><Relationship Id="rId13" Type="http://schemas.openxmlformats.org/officeDocument/2006/relationships/tags" Target="../tags/tag193.xml"/><Relationship Id="rId12" Type="http://schemas.openxmlformats.org/officeDocument/2006/relationships/customXml" Target="../ink/ink44.xml"/><Relationship Id="rId11" Type="http://schemas.openxmlformats.org/officeDocument/2006/relationships/image" Target="../media/image35.png"/><Relationship Id="rId10" Type="http://schemas.openxmlformats.org/officeDocument/2006/relationships/tags" Target="../tags/tag192.xml"/><Relationship Id="rId1" Type="http://schemas.openxmlformats.org/officeDocument/2006/relationships/image" Target="../media/image2.tiff"/></Relationships>
</file>

<file path=ppt/slides/_rels/slide33.xml.rels><?xml version="1.0" encoding="UTF-8" standalone="yes"?>
<Relationships xmlns="http://schemas.openxmlformats.org/package/2006/relationships"><Relationship Id="rId9" Type="http://schemas.openxmlformats.org/officeDocument/2006/relationships/customXml" Target="../ink/ink48.xml"/><Relationship Id="rId8" Type="http://schemas.openxmlformats.org/officeDocument/2006/relationships/image" Target="../media/image34.png"/><Relationship Id="rId7" Type="http://schemas.openxmlformats.org/officeDocument/2006/relationships/tags" Target="../tags/tag199.xml"/><Relationship Id="rId6" Type="http://schemas.openxmlformats.org/officeDocument/2006/relationships/customXml" Target="../ink/ink47.xml"/><Relationship Id="rId5" Type="http://schemas.openxmlformats.org/officeDocument/2006/relationships/image" Target="../media/image33.png"/><Relationship Id="rId4" Type="http://schemas.openxmlformats.org/officeDocument/2006/relationships/tags" Target="../tags/tag198.xml"/><Relationship Id="rId3" Type="http://schemas.openxmlformats.org/officeDocument/2006/relationships/customXml" Target="../ink/ink46.xml"/><Relationship Id="rId22" Type="http://schemas.openxmlformats.org/officeDocument/2006/relationships/notesSlide" Target="../notesSlides/notesSlide33.xml"/><Relationship Id="rId21" Type="http://schemas.openxmlformats.org/officeDocument/2006/relationships/slideLayout" Target="../slideLayouts/slideLayout7.xml"/><Relationship Id="rId20" Type="http://schemas.openxmlformats.org/officeDocument/2006/relationships/image" Target="../media/image48.png"/><Relationship Id="rId2" Type="http://schemas.openxmlformats.org/officeDocument/2006/relationships/tags" Target="../tags/tag197.xml"/><Relationship Id="rId19" Type="http://schemas.openxmlformats.org/officeDocument/2006/relationships/tags" Target="../tags/tag204.xml"/><Relationship Id="rId18" Type="http://schemas.openxmlformats.org/officeDocument/2006/relationships/tags" Target="../tags/tag203.xml"/><Relationship Id="rId17" Type="http://schemas.openxmlformats.org/officeDocument/2006/relationships/image" Target="../media/image37.png"/><Relationship Id="rId16" Type="http://schemas.openxmlformats.org/officeDocument/2006/relationships/tags" Target="../tags/tag202.xml"/><Relationship Id="rId15" Type="http://schemas.openxmlformats.org/officeDocument/2006/relationships/customXml" Target="../ink/ink50.xml"/><Relationship Id="rId14" Type="http://schemas.openxmlformats.org/officeDocument/2006/relationships/image" Target="../media/image36.png"/><Relationship Id="rId13" Type="http://schemas.openxmlformats.org/officeDocument/2006/relationships/tags" Target="../tags/tag201.xml"/><Relationship Id="rId12" Type="http://schemas.openxmlformats.org/officeDocument/2006/relationships/customXml" Target="../ink/ink49.xml"/><Relationship Id="rId11" Type="http://schemas.openxmlformats.org/officeDocument/2006/relationships/image" Target="../media/image35.png"/><Relationship Id="rId10" Type="http://schemas.openxmlformats.org/officeDocument/2006/relationships/tags" Target="../tags/tag200.xml"/><Relationship Id="rId1" Type="http://schemas.openxmlformats.org/officeDocument/2006/relationships/image" Target="../media/image2.tiff"/></Relationships>
</file>

<file path=ppt/slides/_rels/slide34.xml.rels><?xml version="1.0" encoding="UTF-8" standalone="yes"?>
<Relationships xmlns="http://schemas.openxmlformats.org/package/2006/relationships"><Relationship Id="rId9" Type="http://schemas.openxmlformats.org/officeDocument/2006/relationships/customXml" Target="../ink/ink53.xml"/><Relationship Id="rId8" Type="http://schemas.openxmlformats.org/officeDocument/2006/relationships/image" Target="../media/image34.png"/><Relationship Id="rId7" Type="http://schemas.openxmlformats.org/officeDocument/2006/relationships/tags" Target="../tags/tag207.xml"/><Relationship Id="rId6" Type="http://schemas.openxmlformats.org/officeDocument/2006/relationships/customXml" Target="../ink/ink52.xml"/><Relationship Id="rId5" Type="http://schemas.openxmlformats.org/officeDocument/2006/relationships/image" Target="../media/image33.png"/><Relationship Id="rId4" Type="http://schemas.openxmlformats.org/officeDocument/2006/relationships/tags" Target="../tags/tag206.xml"/><Relationship Id="rId3" Type="http://schemas.openxmlformats.org/officeDocument/2006/relationships/customXml" Target="../ink/ink51.xml"/><Relationship Id="rId23" Type="http://schemas.openxmlformats.org/officeDocument/2006/relationships/notesSlide" Target="../notesSlides/notesSlide34.xml"/><Relationship Id="rId22" Type="http://schemas.openxmlformats.org/officeDocument/2006/relationships/slideLayout" Target="../slideLayouts/slideLayout7.xml"/><Relationship Id="rId21" Type="http://schemas.openxmlformats.org/officeDocument/2006/relationships/image" Target="../media/image49.png"/><Relationship Id="rId20" Type="http://schemas.openxmlformats.org/officeDocument/2006/relationships/tags" Target="../tags/tag213.xml"/><Relationship Id="rId2" Type="http://schemas.openxmlformats.org/officeDocument/2006/relationships/tags" Target="../tags/tag205.xml"/><Relationship Id="rId19" Type="http://schemas.openxmlformats.org/officeDocument/2006/relationships/tags" Target="../tags/tag212.xml"/><Relationship Id="rId18" Type="http://schemas.openxmlformats.org/officeDocument/2006/relationships/tags" Target="../tags/tag211.xml"/><Relationship Id="rId17" Type="http://schemas.openxmlformats.org/officeDocument/2006/relationships/image" Target="../media/image37.png"/><Relationship Id="rId16" Type="http://schemas.openxmlformats.org/officeDocument/2006/relationships/tags" Target="../tags/tag210.xml"/><Relationship Id="rId15" Type="http://schemas.openxmlformats.org/officeDocument/2006/relationships/customXml" Target="../ink/ink55.xml"/><Relationship Id="rId14" Type="http://schemas.openxmlformats.org/officeDocument/2006/relationships/image" Target="../media/image36.png"/><Relationship Id="rId13" Type="http://schemas.openxmlformats.org/officeDocument/2006/relationships/tags" Target="../tags/tag209.xml"/><Relationship Id="rId12" Type="http://schemas.openxmlformats.org/officeDocument/2006/relationships/customXml" Target="../ink/ink54.xml"/><Relationship Id="rId11" Type="http://schemas.openxmlformats.org/officeDocument/2006/relationships/image" Target="../media/image35.png"/><Relationship Id="rId10" Type="http://schemas.openxmlformats.org/officeDocument/2006/relationships/tags" Target="../tags/tag208.xml"/><Relationship Id="rId1" Type="http://schemas.openxmlformats.org/officeDocument/2006/relationships/image" Target="../media/image2.tiff"/></Relationships>
</file>

<file path=ppt/slides/_rels/slide35.xml.rels><?xml version="1.0" encoding="UTF-8" standalone="yes"?>
<Relationships xmlns="http://schemas.openxmlformats.org/package/2006/relationships"><Relationship Id="rId9" Type="http://schemas.openxmlformats.org/officeDocument/2006/relationships/customXml" Target="../ink/ink58.xml"/><Relationship Id="rId8" Type="http://schemas.openxmlformats.org/officeDocument/2006/relationships/image" Target="../media/image34.png"/><Relationship Id="rId7" Type="http://schemas.openxmlformats.org/officeDocument/2006/relationships/tags" Target="../tags/tag216.xml"/><Relationship Id="rId6" Type="http://schemas.openxmlformats.org/officeDocument/2006/relationships/customXml" Target="../ink/ink57.xml"/><Relationship Id="rId5" Type="http://schemas.openxmlformats.org/officeDocument/2006/relationships/image" Target="../media/image33.png"/><Relationship Id="rId4" Type="http://schemas.openxmlformats.org/officeDocument/2006/relationships/tags" Target="../tags/tag215.xml"/><Relationship Id="rId3" Type="http://schemas.openxmlformats.org/officeDocument/2006/relationships/customXml" Target="../ink/ink56.xml"/><Relationship Id="rId22" Type="http://schemas.openxmlformats.org/officeDocument/2006/relationships/notesSlide" Target="../notesSlides/notesSlide35.xml"/><Relationship Id="rId21" Type="http://schemas.openxmlformats.org/officeDocument/2006/relationships/slideLayout" Target="../slideLayouts/slideLayout7.xml"/><Relationship Id="rId20" Type="http://schemas.openxmlformats.org/officeDocument/2006/relationships/image" Target="../media/image50.png"/><Relationship Id="rId2" Type="http://schemas.openxmlformats.org/officeDocument/2006/relationships/tags" Target="../tags/tag214.xml"/><Relationship Id="rId19" Type="http://schemas.openxmlformats.org/officeDocument/2006/relationships/tags" Target="../tags/tag221.xml"/><Relationship Id="rId18" Type="http://schemas.openxmlformats.org/officeDocument/2006/relationships/tags" Target="../tags/tag220.xml"/><Relationship Id="rId17" Type="http://schemas.openxmlformats.org/officeDocument/2006/relationships/image" Target="../media/image37.png"/><Relationship Id="rId16" Type="http://schemas.openxmlformats.org/officeDocument/2006/relationships/tags" Target="../tags/tag219.xml"/><Relationship Id="rId15" Type="http://schemas.openxmlformats.org/officeDocument/2006/relationships/customXml" Target="../ink/ink60.xml"/><Relationship Id="rId14" Type="http://schemas.openxmlformats.org/officeDocument/2006/relationships/image" Target="../media/image36.png"/><Relationship Id="rId13" Type="http://schemas.openxmlformats.org/officeDocument/2006/relationships/tags" Target="../tags/tag218.xml"/><Relationship Id="rId12" Type="http://schemas.openxmlformats.org/officeDocument/2006/relationships/customXml" Target="../ink/ink59.xml"/><Relationship Id="rId11" Type="http://schemas.openxmlformats.org/officeDocument/2006/relationships/image" Target="../media/image35.png"/><Relationship Id="rId10" Type="http://schemas.openxmlformats.org/officeDocument/2006/relationships/tags" Target="../tags/tag217.xml"/><Relationship Id="rId1" Type="http://schemas.openxmlformats.org/officeDocument/2006/relationships/image" Target="../media/image2.tiff"/></Relationships>
</file>

<file path=ppt/slides/_rels/slide36.xml.rels><?xml version="1.0" encoding="UTF-8" standalone="yes"?>
<Relationships xmlns="http://schemas.openxmlformats.org/package/2006/relationships"><Relationship Id="rId9" Type="http://schemas.openxmlformats.org/officeDocument/2006/relationships/notesSlide" Target="../notesSlides/notesSlide36.xml"/><Relationship Id="rId8" Type="http://schemas.openxmlformats.org/officeDocument/2006/relationships/slideLayout" Target="../slideLayouts/slideLayout7.xml"/><Relationship Id="rId7" Type="http://schemas.openxmlformats.org/officeDocument/2006/relationships/image" Target="../media/image2.tiff"/><Relationship Id="rId6" Type="http://schemas.openxmlformats.org/officeDocument/2006/relationships/tags" Target="../tags/tag226.xml"/><Relationship Id="rId5" Type="http://schemas.openxmlformats.org/officeDocument/2006/relationships/image" Target="../media/image5.tiff"/><Relationship Id="rId4" Type="http://schemas.openxmlformats.org/officeDocument/2006/relationships/tags" Target="../tags/tag225.xml"/><Relationship Id="rId3" Type="http://schemas.openxmlformats.org/officeDocument/2006/relationships/tags" Target="../tags/tag224.xml"/><Relationship Id="rId2" Type="http://schemas.openxmlformats.org/officeDocument/2006/relationships/tags" Target="../tags/tag223.xml"/><Relationship Id="rId1" Type="http://schemas.openxmlformats.org/officeDocument/2006/relationships/tags" Target="../tags/tag222.xml"/></Relationships>
</file>

<file path=ppt/slides/_rels/slide37.xml.rels><?xml version="1.0" encoding="UTF-8" standalone="yes"?>
<Relationships xmlns="http://schemas.openxmlformats.org/package/2006/relationships"><Relationship Id="rId9" Type="http://schemas.openxmlformats.org/officeDocument/2006/relationships/customXml" Target="../ink/ink63.xml"/><Relationship Id="rId8" Type="http://schemas.openxmlformats.org/officeDocument/2006/relationships/image" Target="../media/image34.png"/><Relationship Id="rId7" Type="http://schemas.openxmlformats.org/officeDocument/2006/relationships/tags" Target="../tags/tag229.xml"/><Relationship Id="rId6" Type="http://schemas.openxmlformats.org/officeDocument/2006/relationships/customXml" Target="../ink/ink62.xml"/><Relationship Id="rId5" Type="http://schemas.openxmlformats.org/officeDocument/2006/relationships/image" Target="../media/image33.png"/><Relationship Id="rId4" Type="http://schemas.openxmlformats.org/officeDocument/2006/relationships/tags" Target="../tags/tag228.xml"/><Relationship Id="rId3" Type="http://schemas.openxmlformats.org/officeDocument/2006/relationships/customXml" Target="../ink/ink61.xml"/><Relationship Id="rId20" Type="http://schemas.openxmlformats.org/officeDocument/2006/relationships/notesSlide" Target="../notesSlides/notesSlide37.xml"/><Relationship Id="rId2" Type="http://schemas.openxmlformats.org/officeDocument/2006/relationships/tags" Target="../tags/tag227.xml"/><Relationship Id="rId19" Type="http://schemas.openxmlformats.org/officeDocument/2006/relationships/slideLayout" Target="../slideLayouts/slideLayout7.xml"/><Relationship Id="rId18" Type="http://schemas.openxmlformats.org/officeDocument/2006/relationships/tags" Target="../tags/tag233.xml"/><Relationship Id="rId17" Type="http://schemas.openxmlformats.org/officeDocument/2006/relationships/image" Target="../media/image37.png"/><Relationship Id="rId16" Type="http://schemas.openxmlformats.org/officeDocument/2006/relationships/tags" Target="../tags/tag232.xml"/><Relationship Id="rId15" Type="http://schemas.openxmlformats.org/officeDocument/2006/relationships/customXml" Target="../ink/ink65.xml"/><Relationship Id="rId14" Type="http://schemas.openxmlformats.org/officeDocument/2006/relationships/image" Target="../media/image36.png"/><Relationship Id="rId13" Type="http://schemas.openxmlformats.org/officeDocument/2006/relationships/tags" Target="../tags/tag231.xml"/><Relationship Id="rId12" Type="http://schemas.openxmlformats.org/officeDocument/2006/relationships/customXml" Target="../ink/ink64.xml"/><Relationship Id="rId11" Type="http://schemas.openxmlformats.org/officeDocument/2006/relationships/image" Target="../media/image35.png"/><Relationship Id="rId10" Type="http://schemas.openxmlformats.org/officeDocument/2006/relationships/tags" Target="../tags/tag230.xml"/><Relationship Id="rId1" Type="http://schemas.openxmlformats.org/officeDocument/2006/relationships/image" Target="../media/image2.tiff"/></Relationships>
</file>

<file path=ppt/slides/_rels/slide38.xml.rels><?xml version="1.0" encoding="UTF-8" standalone="yes"?>
<Relationships xmlns="http://schemas.openxmlformats.org/package/2006/relationships"><Relationship Id="rId9" Type="http://schemas.openxmlformats.org/officeDocument/2006/relationships/customXml" Target="../ink/ink68.xml"/><Relationship Id="rId8" Type="http://schemas.openxmlformats.org/officeDocument/2006/relationships/image" Target="../media/image34.png"/><Relationship Id="rId7" Type="http://schemas.openxmlformats.org/officeDocument/2006/relationships/tags" Target="../tags/tag236.xml"/><Relationship Id="rId6" Type="http://schemas.openxmlformats.org/officeDocument/2006/relationships/customXml" Target="../ink/ink67.xml"/><Relationship Id="rId5" Type="http://schemas.openxmlformats.org/officeDocument/2006/relationships/image" Target="../media/image33.png"/><Relationship Id="rId4" Type="http://schemas.openxmlformats.org/officeDocument/2006/relationships/tags" Target="../tags/tag235.xml"/><Relationship Id="rId3" Type="http://schemas.openxmlformats.org/officeDocument/2006/relationships/customXml" Target="../ink/ink66.xml"/><Relationship Id="rId20" Type="http://schemas.openxmlformats.org/officeDocument/2006/relationships/notesSlide" Target="../notesSlides/notesSlide38.xml"/><Relationship Id="rId2" Type="http://schemas.openxmlformats.org/officeDocument/2006/relationships/tags" Target="../tags/tag234.xml"/><Relationship Id="rId19" Type="http://schemas.openxmlformats.org/officeDocument/2006/relationships/slideLayout" Target="../slideLayouts/slideLayout7.xml"/><Relationship Id="rId18" Type="http://schemas.openxmlformats.org/officeDocument/2006/relationships/tags" Target="../tags/tag240.xml"/><Relationship Id="rId17" Type="http://schemas.openxmlformats.org/officeDocument/2006/relationships/image" Target="../media/image37.png"/><Relationship Id="rId16" Type="http://schemas.openxmlformats.org/officeDocument/2006/relationships/tags" Target="../tags/tag239.xml"/><Relationship Id="rId15" Type="http://schemas.openxmlformats.org/officeDocument/2006/relationships/customXml" Target="../ink/ink70.xml"/><Relationship Id="rId14" Type="http://schemas.openxmlformats.org/officeDocument/2006/relationships/image" Target="../media/image36.png"/><Relationship Id="rId13" Type="http://schemas.openxmlformats.org/officeDocument/2006/relationships/tags" Target="../tags/tag238.xml"/><Relationship Id="rId12" Type="http://schemas.openxmlformats.org/officeDocument/2006/relationships/customXml" Target="../ink/ink69.xml"/><Relationship Id="rId11" Type="http://schemas.openxmlformats.org/officeDocument/2006/relationships/image" Target="../media/image35.png"/><Relationship Id="rId10" Type="http://schemas.openxmlformats.org/officeDocument/2006/relationships/tags" Target="../tags/tag237.xml"/><Relationship Id="rId1" Type="http://schemas.openxmlformats.org/officeDocument/2006/relationships/image" Target="../media/image2.tiff"/></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slideLayout" Target="../slideLayouts/slideLayout7.xml"/><Relationship Id="rId5" Type="http://schemas.openxmlformats.org/officeDocument/2006/relationships/tags" Target="../tags/tag241.xml"/><Relationship Id="rId4" Type="http://schemas.openxmlformats.org/officeDocument/2006/relationships/image" Target="../media/image5.tiff"/><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image" Target="../media/image2.tiff"/></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image" Target="../media/image2.tiff"/></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image" Target="../media/image2.tiff"/></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7.xml"/><Relationship Id="rId7" Type="http://schemas.openxmlformats.org/officeDocument/2006/relationships/image" Target="../media/image2.tiff"/><Relationship Id="rId6" Type="http://schemas.openxmlformats.org/officeDocument/2006/relationships/tags" Target="../tags/tag36.xml"/><Relationship Id="rId5" Type="http://schemas.openxmlformats.org/officeDocument/2006/relationships/image" Target="../media/image5.tiff"/><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s>
</file>

<file path=ppt/slides/_rels/slide7.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9" Type="http://schemas.openxmlformats.org/officeDocument/2006/relationships/notesSlide" Target="../notesSlides/notesSlide7.xml"/><Relationship Id="rId18" Type="http://schemas.openxmlformats.org/officeDocument/2006/relationships/slideLayout" Target="../slideLayouts/slideLayout7.xml"/><Relationship Id="rId17" Type="http://schemas.openxmlformats.org/officeDocument/2006/relationships/image" Target="../media/image8.png"/><Relationship Id="rId16" Type="http://schemas.openxmlformats.org/officeDocument/2006/relationships/tags" Target="../tags/tag49.xml"/><Relationship Id="rId15" Type="http://schemas.openxmlformats.org/officeDocument/2006/relationships/image" Target="../media/image7.png"/><Relationship Id="rId14" Type="http://schemas.openxmlformats.org/officeDocument/2006/relationships/tags" Target="../tags/tag48.xml"/><Relationship Id="rId13" Type="http://schemas.openxmlformats.org/officeDocument/2006/relationships/image" Target="../media/image6.png"/><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image" Target="../media/image2.tiff"/></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image" Target="../media/image2.tiff"/></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srcRect l="20133" b="45801"/>
          <a:stretch>
            <a:fillRect/>
          </a:stretch>
        </p:blipFill>
        <p:spPr>
          <a:xfrm>
            <a:off x="8146473" y="0"/>
            <a:ext cx="4045527" cy="3716977"/>
          </a:xfrm>
          <a:prstGeom prst="rect">
            <a:avLst/>
          </a:prstGeom>
        </p:spPr>
      </p:pic>
      <p:pic>
        <p:nvPicPr>
          <p:cNvPr id="12" name="图片 11"/>
          <p:cNvPicPr>
            <a:picLocks noChangeAspect="1"/>
          </p:cNvPicPr>
          <p:nvPr/>
        </p:nvPicPr>
        <p:blipFill>
          <a:blip r:embed="rId2"/>
          <a:stretch>
            <a:fillRect/>
          </a:stretch>
        </p:blipFill>
        <p:spPr>
          <a:xfrm>
            <a:off x="0" y="0"/>
            <a:ext cx="3026478" cy="2945081"/>
          </a:xfrm>
          <a:prstGeom prst="rect">
            <a:avLst/>
          </a:prstGeom>
        </p:spPr>
      </p:pic>
      <p:pic>
        <p:nvPicPr>
          <p:cNvPr id="13" name="图片 12"/>
          <p:cNvPicPr>
            <a:picLocks noChangeAspect="1"/>
          </p:cNvPicPr>
          <p:nvPr/>
        </p:nvPicPr>
        <p:blipFill>
          <a:blip r:embed="rId3"/>
          <a:stretch>
            <a:fillRect/>
          </a:stretch>
        </p:blipFill>
        <p:spPr>
          <a:xfrm>
            <a:off x="-174501" y="3554344"/>
            <a:ext cx="3026478" cy="3303655"/>
          </a:xfrm>
          <a:prstGeom prst="rect">
            <a:avLst/>
          </a:prstGeom>
        </p:spPr>
      </p:pic>
      <p:pic>
        <p:nvPicPr>
          <p:cNvPr id="14" name="图片 13"/>
          <p:cNvPicPr>
            <a:picLocks noChangeAspect="1"/>
          </p:cNvPicPr>
          <p:nvPr>
            <p:custDataLst>
              <p:tags r:id="rId4"/>
            </p:custDataLst>
          </p:nvPr>
        </p:nvPicPr>
        <p:blipFill>
          <a:blip r:embed="rId5"/>
          <a:stretch>
            <a:fillRect/>
          </a:stretch>
        </p:blipFill>
        <p:spPr>
          <a:xfrm>
            <a:off x="7461956" y="3871356"/>
            <a:ext cx="4730043" cy="3416788"/>
          </a:xfrm>
          <a:prstGeom prst="rect">
            <a:avLst/>
          </a:prstGeom>
        </p:spPr>
      </p:pic>
      <p:sp>
        <p:nvSpPr>
          <p:cNvPr id="6" name="文本框 5"/>
          <p:cNvSpPr txBox="1"/>
          <p:nvPr/>
        </p:nvSpPr>
        <p:spPr>
          <a:xfrm>
            <a:off x="1094740" y="2518410"/>
            <a:ext cx="10443210" cy="1353185"/>
          </a:xfrm>
          <a:prstGeom prst="rect">
            <a:avLst/>
          </a:prstGeom>
          <a:noFill/>
        </p:spPr>
        <p:txBody>
          <a:bodyPr wrap="square" rtlCol="0">
            <a:noAutofit/>
            <a:scene3d>
              <a:camera prst="orthographicFront"/>
              <a:lightRig rig="threePt" dir="t">
                <a:rot lat="0" lon="0" rev="0"/>
              </a:lightRig>
            </a:scene3d>
            <a:sp3d contourW="12700"/>
          </a:bodyPr>
          <a:lstStyle>
            <a:defPPr>
              <a:defRPr lang="zh-CN"/>
            </a:defPPr>
            <a:lvl1pPr algn="dist">
              <a:defRPr sz="9600"/>
            </a:lvl1pPr>
          </a:lstStyle>
          <a:p>
            <a:pPr marL="0" marR="0" lvl="0" indent="0" algn="ctr" defTabSz="914400" rtl="0" eaLnBrk="1" fontAlgn="auto" latinLnBrk="0" hangingPunct="1">
              <a:lnSpc>
                <a:spcPct val="100000"/>
              </a:lnSpc>
              <a:spcBef>
                <a:spcPts val="0"/>
              </a:spcBef>
              <a:spcAft>
                <a:spcPts val="0"/>
              </a:spcAft>
              <a:buClrTx/>
              <a:buSzTx/>
              <a:buFontTx/>
              <a:buNone/>
              <a:defRPr/>
            </a:pPr>
            <a:r>
              <a:rPr sz="3600" noProof="0" dirty="0" smtClean="0">
                <a:ln>
                  <a:noFill/>
                </a:ln>
                <a:solidFill>
                  <a:schemeClr val="accent1">
                    <a:lumMod val="75000"/>
                  </a:schemeClr>
                </a:solidFill>
                <a:effectLst>
                  <a:outerShdw blurRad="63500" sx="102000" sy="102000" algn="ctr" rotWithShape="0">
                    <a:schemeClr val="bg1">
                      <a:alpha val="20000"/>
                    </a:schemeClr>
                  </a:outerShdw>
                </a:effectLst>
                <a:uLnTx/>
                <a:uFillTx/>
                <a:latin typeface="Arial" panose="020B0604020202020204" pitchFamily="34" charset="0"/>
                <a:ea typeface="Source Han Sans CN" panose="020B0500000000000000" pitchFamily="34" charset="-128"/>
                <a:cs typeface="Arial" panose="020B0604020202020204" pitchFamily="34" charset="0"/>
                <a:sym typeface="+mn-ea"/>
              </a:rPr>
              <a:t>Multi-task prediction method of business process based on BERT and</a:t>
            </a:r>
            <a:r>
              <a:rPr lang="en-US" sz="3600" noProof="0" dirty="0" smtClean="0">
                <a:ln>
                  <a:noFill/>
                </a:ln>
                <a:solidFill>
                  <a:schemeClr val="accent1">
                    <a:lumMod val="75000"/>
                  </a:schemeClr>
                </a:solidFill>
                <a:effectLst>
                  <a:outerShdw blurRad="63500" sx="102000" sy="102000" algn="ctr" rotWithShape="0">
                    <a:schemeClr val="bg1">
                      <a:alpha val="20000"/>
                    </a:schemeClr>
                  </a:outerShdw>
                </a:effectLst>
                <a:uLnTx/>
                <a:uFillTx/>
                <a:latin typeface="Arial" panose="020B0604020202020204" pitchFamily="34" charset="0"/>
                <a:ea typeface="Source Han Sans CN" panose="020B0500000000000000" pitchFamily="34" charset="-128"/>
                <a:cs typeface="Arial" panose="020B0604020202020204" pitchFamily="34" charset="0"/>
                <a:sym typeface="+mn-ea"/>
              </a:rPr>
              <a:t> </a:t>
            </a:r>
            <a:r>
              <a:rPr sz="3600" noProof="0" dirty="0" smtClean="0">
                <a:ln>
                  <a:noFill/>
                </a:ln>
                <a:solidFill>
                  <a:schemeClr val="accent1">
                    <a:lumMod val="75000"/>
                  </a:schemeClr>
                </a:solidFill>
                <a:effectLst>
                  <a:outerShdw blurRad="63500" sx="102000" sy="102000" algn="ctr" rotWithShape="0">
                    <a:schemeClr val="bg1">
                      <a:alpha val="20000"/>
                    </a:schemeClr>
                  </a:outerShdw>
                </a:effectLst>
                <a:uLnTx/>
                <a:uFillTx/>
                <a:latin typeface="Arial" panose="020B0604020202020204" pitchFamily="34" charset="0"/>
                <a:ea typeface="Source Han Sans CN" panose="020B0500000000000000" pitchFamily="34" charset="-128"/>
                <a:cs typeface="Arial" panose="020B0604020202020204" pitchFamily="34" charset="0"/>
                <a:sym typeface="+mn-ea"/>
              </a:rPr>
              <a:t>Transfer Learning</a:t>
            </a:r>
            <a:endParaRPr sz="3600" noProof="0" dirty="0" smtClean="0">
              <a:ln>
                <a:noFill/>
              </a:ln>
              <a:solidFill>
                <a:schemeClr val="accent1">
                  <a:lumMod val="75000"/>
                </a:schemeClr>
              </a:solidFill>
              <a:effectLst>
                <a:outerShdw blurRad="63500" sx="102000" sy="102000" algn="ctr" rotWithShape="0">
                  <a:schemeClr val="bg1">
                    <a:alpha val="20000"/>
                  </a:schemeClr>
                </a:outerShdw>
              </a:effectLst>
              <a:uLnTx/>
              <a:uFillTx/>
              <a:latin typeface="Arial" panose="020B0604020202020204" pitchFamily="34" charset="0"/>
              <a:ea typeface="Source Han Sans CN" panose="020B0500000000000000" pitchFamily="34" charset="-128"/>
              <a:cs typeface="Arial" panose="020B0604020202020204" pitchFamily="34" charset="0"/>
              <a:sym typeface="+mn-ea"/>
            </a:endParaRPr>
          </a:p>
        </p:txBody>
      </p:sp>
      <p:sp>
        <p:nvSpPr>
          <p:cNvPr id="3" name="文本框 2"/>
          <p:cNvSpPr txBox="1"/>
          <p:nvPr>
            <p:custDataLst>
              <p:tags r:id="rId6"/>
            </p:custDataLst>
          </p:nvPr>
        </p:nvSpPr>
        <p:spPr>
          <a:xfrm>
            <a:off x="431800" y="4167856"/>
            <a:ext cx="11106364" cy="953135"/>
          </a:xfrm>
          <a:prstGeom prst="rect">
            <a:avLst/>
          </a:prstGeom>
          <a:noFill/>
        </p:spPr>
        <p:txBody>
          <a:bodyPr wrap="square" rtlCol="0">
            <a:spAutoFit/>
          </a:bodyPr>
          <a:lstStyle/>
          <a:p>
            <a:pPr indent="4034155" algn="l"/>
            <a:r>
              <a:rPr lang="zh-CN" altLang="en-US" sz="2800" b="0" kern="0" dirty="0">
                <a:latin typeface="微软雅黑" panose="020B0503020204020204" charset="-122"/>
                <a:ea typeface="微软雅黑" panose="020B0503020204020204" charset="-122"/>
                <a:cs typeface="微软雅黑" panose="020B0503020204020204" charset="-122"/>
              </a:rPr>
              <a:t>汇 报 人：聂雅梅</a:t>
            </a:r>
            <a:endParaRPr lang="en-US" altLang="zh-CN" sz="2800" b="0" kern="0" dirty="0">
              <a:latin typeface="微软雅黑" panose="020B0503020204020204" charset="-122"/>
              <a:ea typeface="微软雅黑" panose="020B0503020204020204" charset="-122"/>
              <a:cs typeface="微软雅黑" panose="020B0503020204020204" charset="-122"/>
            </a:endParaRPr>
          </a:p>
          <a:p>
            <a:pPr indent="4034155" algn="l"/>
            <a:r>
              <a:rPr lang="en-US" altLang="zh-CN" sz="2800" b="0" kern="0" dirty="0">
                <a:latin typeface="黑体" panose="02010609060101010101" charset="-122"/>
                <a:ea typeface="黑体" panose="02010609060101010101" charset="-122"/>
                <a:cs typeface="Times New Roman" panose="02020603050405020304" pitchFamily="18" charset="0"/>
              </a:rPr>
              <a:t>  </a:t>
            </a:r>
            <a:r>
              <a:rPr lang="en-US" altLang="zh-CN" sz="2800" b="0" kern="0" dirty="0">
                <a:latin typeface="微软雅黑" panose="020B0503020204020204" charset="-122"/>
                <a:ea typeface="微软雅黑" panose="020B0503020204020204" charset="-122"/>
                <a:cs typeface="Times New Roman" panose="02020603050405020304" pitchFamily="18" charset="0"/>
              </a:rPr>
              <a:t>2023.08.07</a:t>
            </a:r>
            <a:endParaRPr lang="en-US" altLang="zh-CN" sz="2800" b="0" kern="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635"/>
            <a:ext cx="12192001" cy="6715216"/>
            <a:chOff x="-1" y="-635"/>
            <a:chExt cx="12192001" cy="6715216"/>
          </a:xfrm>
        </p:grpSpPr>
        <p:pic>
          <p:nvPicPr>
            <p:cNvPr id="36" name="图片 35"/>
            <p:cNvPicPr>
              <a:picLocks noChangeAspect="1"/>
            </p:cNvPicPr>
            <p:nvPr/>
          </p:nvPicPr>
          <p:blipFill rotWithShape="1">
            <a:blip r:embed="rId1"/>
            <a:srcRect l="20133" b="45801"/>
            <a:stretch>
              <a:fillRect/>
            </a:stretch>
          </p:blipFill>
          <p:spPr>
            <a:xfrm>
              <a:off x="8146473" y="0"/>
              <a:ext cx="4045527" cy="3716977"/>
            </a:xfrm>
            <a:prstGeom prst="rect">
              <a:avLst/>
            </a:prstGeom>
          </p:spPr>
        </p:pic>
        <p:sp>
          <p:nvSpPr>
            <p:cNvPr id="37" name="矩形 36"/>
            <p:cNvSpPr/>
            <p:nvPr/>
          </p:nvSpPr>
          <p:spPr>
            <a:xfrm>
              <a:off x="-1" y="685346"/>
              <a:ext cx="12192000" cy="6029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zh-CN" altLang="en-US" sz="2400">
                  <a:latin typeface="微软雅黑" panose="020B0503020204020204" charset="-122"/>
                  <a:ea typeface="微软雅黑" panose="020B0503020204020204" charset="-122"/>
                  <a:cs typeface="微软雅黑" panose="020B0503020204020204" charset="-122"/>
                  <a:sym typeface="+mn-ea"/>
                </a:rPr>
                <a:t>随着深度学习的快速发展和成功的应用，许多神经网络模型被设计用于剩余时间预测。考虑到业务流程中的事件与自然语言处理中的单词相似，我们已经探索了递归神经网络等复杂的网络结构。特别是，具有LSTM结构的rnn已被许多研究所采用。对基本的LSTM模型进行了扩展，进一步提高了预测性能。此外，对抗性学习技术也被用于提高预测性能。</a:t>
              </a:r>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矩形 38"/>
            <p:cNvSpPr/>
            <p:nvPr/>
          </p:nvSpPr>
          <p:spPr>
            <a:xfrm>
              <a:off x="-1" y="-635"/>
              <a:ext cx="25273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4" name="Freeform 19"/>
          <p:cNvSpPr>
            <a:spLocks noEditPoints="1"/>
          </p:cNvSpPr>
          <p:nvPr/>
        </p:nvSpPr>
        <p:spPr bwMode="auto">
          <a:xfrm>
            <a:off x="6654800" y="4930140"/>
            <a:ext cx="312420" cy="315595"/>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latin typeface="Source Han Sans CN" panose="020B0500000000000000" pitchFamily="34" charset="-128"/>
              <a:ea typeface="Source Han Sans CN" panose="020B0500000000000000" pitchFamily="34" charset="-128"/>
              <a:cs typeface="+mn-ea"/>
              <a:sym typeface="+mn-lt"/>
            </a:endParaRPr>
          </a:p>
        </p:txBody>
      </p:sp>
      <p:sp>
        <p:nvSpPr>
          <p:cNvPr id="33" name="PA-文本框 6"/>
          <p:cNvSpPr txBox="1"/>
          <p:nvPr>
            <p:custDataLst>
              <p:tags r:id="rId2"/>
            </p:custDataLst>
          </p:nvPr>
        </p:nvSpPr>
        <p:spPr>
          <a:xfrm>
            <a:off x="443230" y="19685"/>
            <a:ext cx="5071745" cy="645160"/>
          </a:xfrm>
          <a:prstGeom prst="rect">
            <a:avLst/>
          </a:prstGeom>
          <a:noFill/>
        </p:spPr>
        <p:txBody>
          <a:bodyPr wrap="square" rtlCol="0">
            <a:spAutoFit/>
          </a:bodyPr>
          <a:p>
            <a:pPr lvl="0" algn="just">
              <a:buClrTx/>
              <a:buSzTx/>
              <a:buFontTx/>
            </a:pPr>
            <a:r>
              <a:rPr lang="zh-CN" altLang="en-US" sz="3600" b="1" dirty="0">
                <a:solidFill>
                  <a:schemeClr val="accent1">
                    <a:lumMod val="75000"/>
                  </a:schemeClr>
                </a:solidFill>
                <a:latin typeface="微软雅黑" panose="020B0503020204020204" charset="-122"/>
                <a:ea typeface="微软雅黑" panose="020B0503020204020204" charset="-122"/>
                <a:sym typeface="+mn-ea"/>
              </a:rPr>
              <a:t>背景</a:t>
            </a:r>
            <a:endParaRPr lang="zh-CN" altLang="en-US" sz="3600" b="1" dirty="0">
              <a:solidFill>
                <a:schemeClr val="accent1">
                  <a:lumMod val="75000"/>
                </a:schemeClr>
              </a:solidFill>
              <a:latin typeface="微软雅黑" panose="020B0503020204020204" charset="-122"/>
              <a:ea typeface="微软雅黑" panose="020B0503020204020204" charset="-122"/>
              <a:sym typeface="+mn-ea"/>
            </a:endParaRPr>
          </a:p>
        </p:txBody>
      </p:sp>
      <p:sp>
        <p:nvSpPr>
          <p:cNvPr id="3" name="文本框 2"/>
          <p:cNvSpPr txBox="1"/>
          <p:nvPr>
            <p:custDataLst>
              <p:tags r:id="rId3"/>
            </p:custDataLst>
          </p:nvPr>
        </p:nvSpPr>
        <p:spPr>
          <a:xfrm>
            <a:off x="252730" y="904875"/>
            <a:ext cx="11380470" cy="1697990"/>
          </a:xfrm>
          <a:prstGeom prst="rect">
            <a:avLst/>
          </a:prstGeom>
          <a:noFill/>
        </p:spPr>
        <p:txBody>
          <a:bodyPr wrap="square" rtlCol="0">
            <a:noAutofit/>
          </a:bodyPr>
          <a:p>
            <a:pPr marL="342900" indent="-342900" algn="just">
              <a:buFont typeface="Wingdings" panose="05000000000000000000" charset="0"/>
              <a:buChar char="l"/>
            </a:pPr>
            <a:r>
              <a:rPr sz="2400" b="1">
                <a:latin typeface="微软雅黑" panose="020B0503020204020204" charset="-122"/>
                <a:ea typeface="微软雅黑" panose="020B0503020204020204" charset="-122"/>
                <a:cs typeface="微软雅黑" panose="020B0503020204020204" charset="-122"/>
                <a:sym typeface="+mn-ea"/>
              </a:rPr>
              <a:t>BERT</a:t>
            </a:r>
            <a:endParaRPr lang="zh-CN" altLang="en-US" sz="2400" b="1">
              <a:latin typeface="微软雅黑" panose="020B0503020204020204" charset="-122"/>
              <a:ea typeface="微软雅黑" panose="020B0503020204020204" charset="-122"/>
              <a:cs typeface="微软雅黑" panose="020B0503020204020204" charset="-122"/>
            </a:endParaRPr>
          </a:p>
          <a:p>
            <a:pPr indent="0" algn="just">
              <a:buFont typeface="Wingdings" panose="05000000000000000000" charset="0"/>
              <a:buNone/>
            </a:pPr>
            <a:r>
              <a:rPr sz="2400" b="0">
                <a:latin typeface="微软雅黑" panose="020B0503020204020204" charset="-122"/>
                <a:ea typeface="微软雅黑" panose="020B0503020204020204" charset="-122"/>
                <a:cs typeface="微软雅黑" panose="020B0503020204020204" charset="-122"/>
              </a:rPr>
              <a:t>BERT强调要远离传统的单向语言模型，或者像过去那样拼接两种单向语言模型来进行预训练。相反，一个深度双向转换模型和一个新的多任务训练目标被用来生成可以包含上下文信息的深度语言表示。</a:t>
            </a:r>
            <a:endParaRPr lang="zh-CN" altLang="en-US" sz="2400" b="0">
              <a:latin typeface="微软雅黑" panose="020B0503020204020204" charset="-122"/>
              <a:ea typeface="微软雅黑" panose="020B0503020204020204" charset="-122"/>
              <a:cs typeface="微软雅黑" panose="020B0503020204020204" charset="-122"/>
            </a:endParaRPr>
          </a:p>
          <a:p>
            <a:pPr indent="0" algn="just">
              <a:buFont typeface="Wingdings" panose="05000000000000000000" charset="0"/>
              <a:buNone/>
            </a:pPr>
            <a:endParaRPr lang="zh-CN" altLang="en-US" sz="2400" b="0">
              <a:latin typeface="微软雅黑" panose="020B0503020204020204" charset="-122"/>
              <a:ea typeface="微软雅黑" panose="020B0503020204020204" charset="-122"/>
              <a:cs typeface="微软雅黑" panose="020B0503020204020204" charset="-122"/>
            </a:endParaRPr>
          </a:p>
          <a:p>
            <a:pPr indent="0" algn="just">
              <a:buFont typeface="Wingdings" panose="05000000000000000000" charset="0"/>
              <a:buNone/>
            </a:pPr>
            <a:endParaRPr lang="zh-CN" altLang="en-US" sz="2400" b="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354330" y="2602865"/>
            <a:ext cx="5527675" cy="4061460"/>
          </a:xfrm>
          <a:prstGeom prst="rect">
            <a:avLst/>
          </a:prstGeom>
          <a:solidFill>
            <a:schemeClr val="accent1"/>
          </a:solidFill>
          <a:ln>
            <a:solidFill>
              <a:schemeClr val="accent1"/>
            </a:solidFill>
          </a:ln>
        </p:spPr>
        <p:txBody>
          <a:bodyPr wrap="square" rtlCol="0">
            <a:spAutoFit/>
          </a:bodyPr>
          <a:p>
            <a:pPr algn="just"/>
            <a:r>
              <a:rPr sz="2400">
                <a:latin typeface="微软雅黑" panose="020B0503020204020204" charset="-122"/>
                <a:ea typeface="微软雅黑" panose="020B0503020204020204" charset="-122"/>
                <a:cs typeface="微软雅黑" panose="020B0503020204020204" charset="-122"/>
                <a:sym typeface="+mn-ea"/>
              </a:rPr>
              <a:t>单词嵌入、位置嵌入和分割嵌入三种嵌入特征的单位之和，构成BERT输入的编码向量。BERT使用</a:t>
            </a:r>
            <a:r>
              <a:rPr lang="en-US" sz="2400">
                <a:latin typeface="微软雅黑" panose="020B0503020204020204" charset="-122"/>
                <a:ea typeface="微软雅黑" panose="020B0503020204020204" charset="-122"/>
                <a:cs typeface="微软雅黑" panose="020B0503020204020204" charset="-122"/>
                <a:sym typeface="+mn-ea"/>
              </a:rPr>
              <a:t>Transformer</a:t>
            </a:r>
            <a:r>
              <a:rPr sz="2400">
                <a:latin typeface="微软雅黑" panose="020B0503020204020204" charset="-122"/>
                <a:ea typeface="微软雅黑" panose="020B0503020204020204" charset="-122"/>
                <a:cs typeface="微软雅黑" panose="020B0503020204020204" charset="-122"/>
                <a:sym typeface="+mn-ea"/>
              </a:rPr>
              <a:t>的编码器模块，即图中的Trm，作为算法的主要框架。</a:t>
            </a:r>
            <a:endParaRPr sz="2400">
              <a:latin typeface="微软雅黑" panose="020B0503020204020204" charset="-122"/>
              <a:ea typeface="微软雅黑" panose="020B0503020204020204" charset="-122"/>
              <a:cs typeface="微软雅黑" panose="020B0503020204020204" charset="-122"/>
              <a:sym typeface="+mn-ea"/>
            </a:endParaRPr>
          </a:p>
          <a:p>
            <a:pPr algn="just"/>
            <a:endParaRPr sz="2400">
              <a:latin typeface="微软雅黑" panose="020B0503020204020204" charset="-122"/>
              <a:ea typeface="微软雅黑" panose="020B0503020204020204" charset="-122"/>
              <a:cs typeface="微软雅黑" panose="020B0503020204020204" charset="-122"/>
              <a:sym typeface="+mn-ea"/>
            </a:endParaRPr>
          </a:p>
          <a:p>
            <a:pPr algn="just"/>
            <a:r>
              <a:rPr sz="2400">
                <a:latin typeface="微软雅黑" panose="020B0503020204020204" charset="-122"/>
                <a:ea typeface="微软雅黑" panose="020B0503020204020204" charset="-122"/>
                <a:cs typeface="微软雅黑" panose="020B0503020204020204" charset="-122"/>
                <a:sym typeface="+mn-ea"/>
              </a:rPr>
              <a:t>注意机制将任何位置的输入之间的距离转换为1。因此，BERT的表示能力更彻底地捕获了各级基于左右上下文的语句中的长期双向依赖关系。</a:t>
            </a:r>
            <a:endParaRPr sz="2400" b="0">
              <a:latin typeface="微软雅黑" panose="020B0503020204020204" charset="-122"/>
              <a:ea typeface="微软雅黑" panose="020B0503020204020204" charset="-122"/>
              <a:cs typeface="微软雅黑" panose="020B0503020204020204" charset="-122"/>
            </a:endParaRPr>
          </a:p>
          <a:p>
            <a:pPr algn="just"/>
            <a:endParaRPr lang="zh-CN" altLang="en-US"/>
          </a:p>
        </p:txBody>
      </p:sp>
      <p:pic>
        <p:nvPicPr>
          <p:cNvPr id="4" name="图片 3"/>
          <p:cNvPicPr>
            <a:picLocks noChangeAspect="1"/>
          </p:cNvPicPr>
          <p:nvPr>
            <p:custDataLst>
              <p:tags r:id="rId4"/>
            </p:custDataLst>
          </p:nvPr>
        </p:nvPicPr>
        <p:blipFill>
          <a:blip r:embed="rId5"/>
          <a:stretch>
            <a:fillRect/>
          </a:stretch>
        </p:blipFill>
        <p:spPr>
          <a:xfrm>
            <a:off x="7162800" y="2220595"/>
            <a:ext cx="4661535" cy="4638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8748395" y="776605"/>
            <a:ext cx="3431540" cy="6080760"/>
            <a:chOff x="170694" y="-926521"/>
            <a:chExt cx="2869388" cy="2561772"/>
          </a:xfrm>
          <a:gradFill>
            <a:gsLst>
              <a:gs pos="0">
                <a:schemeClr val="accent1">
                  <a:lumMod val="67000"/>
                </a:schemeClr>
              </a:gs>
              <a:gs pos="48000">
                <a:schemeClr val="accent1">
                  <a:lumMod val="97000"/>
                  <a:lumOff val="3000"/>
                </a:schemeClr>
              </a:gs>
              <a:gs pos="100000">
                <a:schemeClr val="accent1">
                  <a:lumMod val="60000"/>
                  <a:lumOff val="40000"/>
                </a:schemeClr>
              </a:gs>
            </a:gsLst>
            <a:lin ang="19200000" scaled="0"/>
          </a:gradFill>
        </p:grpSpPr>
        <p:sp>
          <p:nvSpPr>
            <p:cNvPr id="10" name="等腰三角形 25"/>
            <p:cNvSpPr/>
            <p:nvPr>
              <p:custDataLst>
                <p:tags r:id="rId1"/>
              </p:custDataLst>
            </p:nvPr>
          </p:nvSpPr>
          <p:spPr>
            <a:xfrm>
              <a:off x="1233863" y="177982"/>
              <a:ext cx="355284" cy="35651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 name="等腰三角形 26"/>
            <p:cNvSpPr/>
            <p:nvPr>
              <p:custDataLst>
                <p:tags r:id="rId2"/>
              </p:custDataLst>
            </p:nvPr>
          </p:nvSpPr>
          <p:spPr>
            <a:xfrm flipV="1">
              <a:off x="200258" y="602633"/>
              <a:ext cx="355284" cy="35651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3" name="矩形 12"/>
            <p:cNvSpPr/>
            <p:nvPr>
              <p:custDataLst>
                <p:tags r:id="rId3"/>
              </p:custDataLst>
            </p:nvPr>
          </p:nvSpPr>
          <p:spPr>
            <a:xfrm>
              <a:off x="170694" y="-926521"/>
              <a:ext cx="2869388" cy="2561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2" name="组合 1"/>
          <p:cNvGrpSpPr/>
          <p:nvPr/>
        </p:nvGrpSpPr>
        <p:grpSpPr>
          <a:xfrm>
            <a:off x="0" y="1"/>
            <a:ext cx="8888095" cy="6857999"/>
            <a:chOff x="170694" y="-926521"/>
            <a:chExt cx="2869388" cy="2561772"/>
          </a:xfrm>
          <a:gradFill>
            <a:gsLst>
              <a:gs pos="0">
                <a:schemeClr val="accent1">
                  <a:lumMod val="67000"/>
                </a:schemeClr>
              </a:gs>
              <a:gs pos="48000">
                <a:schemeClr val="accent1">
                  <a:lumMod val="97000"/>
                  <a:lumOff val="3000"/>
                </a:schemeClr>
              </a:gs>
              <a:gs pos="100000">
                <a:schemeClr val="accent1">
                  <a:lumMod val="60000"/>
                  <a:lumOff val="40000"/>
                </a:schemeClr>
              </a:gs>
            </a:gsLst>
            <a:lin ang="19200000" scaled="0"/>
          </a:gradFill>
        </p:grpSpPr>
        <p:sp>
          <p:nvSpPr>
            <p:cNvPr id="3" name="等腰三角形 25"/>
            <p:cNvSpPr/>
            <p:nvPr/>
          </p:nvSpPr>
          <p:spPr>
            <a:xfrm>
              <a:off x="1233863" y="177982"/>
              <a:ext cx="355284" cy="35651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 name="等腰三角形 26"/>
            <p:cNvSpPr/>
            <p:nvPr/>
          </p:nvSpPr>
          <p:spPr>
            <a:xfrm flipV="1">
              <a:off x="200258" y="602633"/>
              <a:ext cx="355284" cy="35651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 name="矩形 4"/>
            <p:cNvSpPr/>
            <p:nvPr/>
          </p:nvSpPr>
          <p:spPr>
            <a:xfrm>
              <a:off x="170694" y="-926521"/>
              <a:ext cx="2869388" cy="2561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 name="平行四边形 5"/>
            <p:cNvSpPr/>
            <p:nvPr/>
          </p:nvSpPr>
          <p:spPr>
            <a:xfrm>
              <a:off x="376965" y="-35223"/>
              <a:ext cx="1036076" cy="779005"/>
            </a:xfrm>
            <a:prstGeom prst="parallelogram">
              <a:avLst>
                <a:gd name="adj" fmla="val 4820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文本框 6"/>
            <p:cNvSpPr txBox="1"/>
            <p:nvPr/>
          </p:nvSpPr>
          <p:spPr>
            <a:xfrm>
              <a:off x="613677" y="160549"/>
              <a:ext cx="546080" cy="379047"/>
            </a:xfrm>
            <a:prstGeom prst="rect">
              <a:avLst/>
            </a:prstGeom>
            <a:noFill/>
          </p:spPr>
          <p:txBody>
            <a:bodyPr wrap="square" lIns="91440" tIns="45720" rIns="91440" bIns="45720" rtlCol="0">
              <a:spAutoFit/>
            </a:bodyPr>
            <a:lstStyle/>
            <a:p>
              <a:pPr algn="ctr" defTabSz="1219200"/>
              <a:r>
                <a:rPr lang="en-US" altLang="zh-CN" sz="6000" dirty="0">
                  <a:solidFill>
                    <a:schemeClr val="accent1">
                      <a:lumMod val="75000"/>
                    </a:schemeClr>
                  </a:solidFill>
                  <a:latin typeface="微软雅黑" panose="020B0503020204020204" charset="-122"/>
                  <a:ea typeface="微软雅黑" panose="020B0503020204020204" charset="-122"/>
                  <a:sym typeface="FZHei-B01S" panose="02010601030101010101" pitchFamily="2" charset="-122"/>
                </a:rPr>
                <a:t>03</a:t>
              </a:r>
              <a:endParaRPr lang="zh-CN" altLang="en-US" sz="6000" dirty="0">
                <a:solidFill>
                  <a:schemeClr val="accent1">
                    <a:lumMod val="75000"/>
                  </a:schemeClr>
                </a:solidFill>
                <a:latin typeface="微软雅黑" panose="020B0503020204020204" charset="-122"/>
                <a:ea typeface="微软雅黑" panose="020B0503020204020204" charset="-122"/>
                <a:sym typeface="FZHei-B01S" panose="02010601030101010101" pitchFamily="2" charset="-122"/>
              </a:endParaRPr>
            </a:p>
          </p:txBody>
        </p:sp>
      </p:grpSp>
      <p:sp>
        <p:nvSpPr>
          <p:cNvPr id="8" name="TextBox 48"/>
          <p:cNvSpPr txBox="1"/>
          <p:nvPr/>
        </p:nvSpPr>
        <p:spPr>
          <a:xfrm>
            <a:off x="3239770" y="2982595"/>
            <a:ext cx="5914390" cy="768350"/>
          </a:xfrm>
          <a:prstGeom prst="rect">
            <a:avLst/>
          </a:prstGeom>
          <a:noFill/>
        </p:spPr>
        <p:txBody>
          <a:bodyPr wrap="square" lIns="91445" tIns="45721" rIns="91445" bIns="45721" rtlCol="0">
            <a:spAutoFit/>
          </a:bodyPr>
          <a:lstStyle/>
          <a:p>
            <a:pPr algn="ctr"/>
            <a:r>
              <a:rPr lang="zh-CN" altLang="en-US" sz="4400" dirty="0">
                <a:solidFill>
                  <a:schemeClr val="bg1"/>
                </a:solidFill>
                <a:latin typeface="微软雅黑" panose="020B0503020204020204" charset="-122"/>
                <a:ea typeface="微软雅黑" panose="020B0503020204020204" charset="-122"/>
                <a:sym typeface="FZHei-B01S" panose="02010601030101010101" pitchFamily="2" charset="-122"/>
              </a:rPr>
              <a:t>多任务预测方法</a:t>
            </a:r>
            <a:endParaRPr lang="zh-CN" altLang="en-US" sz="4400" dirty="0">
              <a:solidFill>
                <a:schemeClr val="bg1"/>
              </a:solidFill>
              <a:latin typeface="微软雅黑" panose="020B0503020204020204" charset="-122"/>
              <a:ea typeface="微软雅黑" panose="020B0503020204020204" charset="-122"/>
              <a:sym typeface="FZHei-B01S" panose="02010601030101010101" pitchFamily="2" charset="-122"/>
            </a:endParaRPr>
          </a:p>
        </p:txBody>
      </p:sp>
      <p:pic>
        <p:nvPicPr>
          <p:cNvPr id="14" name="图片 13"/>
          <p:cNvPicPr>
            <a:picLocks noChangeAspect="1"/>
          </p:cNvPicPr>
          <p:nvPr>
            <p:custDataLst>
              <p:tags r:id="rId4"/>
            </p:custDataLst>
          </p:nvPr>
        </p:nvPicPr>
        <p:blipFill>
          <a:blip r:embed="rId5"/>
          <a:stretch>
            <a:fillRect/>
          </a:stretch>
        </p:blipFill>
        <p:spPr>
          <a:xfrm>
            <a:off x="7461956" y="3871356"/>
            <a:ext cx="4730043" cy="3416788"/>
          </a:xfrm>
          <a:prstGeom prst="rect">
            <a:avLst/>
          </a:prstGeom>
        </p:spPr>
      </p:pic>
      <p:pic>
        <p:nvPicPr>
          <p:cNvPr id="11" name="图片 10"/>
          <p:cNvPicPr>
            <a:picLocks noChangeAspect="1"/>
          </p:cNvPicPr>
          <p:nvPr>
            <p:custDataLst>
              <p:tags r:id="rId6"/>
            </p:custDataLst>
          </p:nvPr>
        </p:nvPicPr>
        <p:blipFill rotWithShape="1">
          <a:blip r:embed="rId7"/>
          <a:srcRect l="20133" b="45801"/>
          <a:stretch>
            <a:fillRect/>
          </a:stretch>
        </p:blipFill>
        <p:spPr>
          <a:xfrm>
            <a:off x="8146473" y="0"/>
            <a:ext cx="4045527" cy="371697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635"/>
            <a:ext cx="12192001" cy="6715216"/>
            <a:chOff x="-1" y="-635"/>
            <a:chExt cx="12192001" cy="6715216"/>
          </a:xfrm>
        </p:grpSpPr>
        <p:pic>
          <p:nvPicPr>
            <p:cNvPr id="36" name="图片 35"/>
            <p:cNvPicPr>
              <a:picLocks noChangeAspect="1"/>
            </p:cNvPicPr>
            <p:nvPr/>
          </p:nvPicPr>
          <p:blipFill rotWithShape="1">
            <a:blip r:embed="rId1"/>
            <a:srcRect l="20133" b="45801"/>
            <a:stretch>
              <a:fillRect/>
            </a:stretch>
          </p:blipFill>
          <p:spPr>
            <a:xfrm>
              <a:off x="8146473" y="0"/>
              <a:ext cx="4045527" cy="3716977"/>
            </a:xfrm>
            <a:prstGeom prst="rect">
              <a:avLst/>
            </a:prstGeom>
          </p:spPr>
        </p:pic>
        <p:sp>
          <p:nvSpPr>
            <p:cNvPr id="37" name="矩形 36"/>
            <p:cNvSpPr/>
            <p:nvPr/>
          </p:nvSpPr>
          <p:spPr>
            <a:xfrm>
              <a:off x="-1" y="685346"/>
              <a:ext cx="12192000" cy="6029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zh-CN" altLang="en-US" sz="2400">
                  <a:latin typeface="微软雅黑" panose="020B0503020204020204" charset="-122"/>
                  <a:ea typeface="微软雅黑" panose="020B0503020204020204" charset="-122"/>
                  <a:cs typeface="微软雅黑" panose="020B0503020204020204" charset="-122"/>
                  <a:sym typeface="+mn-ea"/>
                </a:rPr>
                <a:t>随着深度学习的快速发展和成功的应用，许多神经网络模型被设计用于剩余时间预测。考虑到业务流程中的事件与自然语言处理中的单词相似，我们已经探索了递归神经网络等复杂的网络结构。特别是，具有LSTM结构的rnn已被许多研究所采用。对基本的LSTM模型进行了扩展，进一步提高了预测性能。此外，对抗性学习技术也被用于提高预测性能。</a:t>
              </a:r>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矩形 38"/>
            <p:cNvSpPr/>
            <p:nvPr/>
          </p:nvSpPr>
          <p:spPr>
            <a:xfrm>
              <a:off x="-1" y="-635"/>
              <a:ext cx="25273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4" name="Freeform 19"/>
          <p:cNvSpPr>
            <a:spLocks noEditPoints="1"/>
          </p:cNvSpPr>
          <p:nvPr/>
        </p:nvSpPr>
        <p:spPr bwMode="auto">
          <a:xfrm>
            <a:off x="6654800" y="4930140"/>
            <a:ext cx="312420" cy="315595"/>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latin typeface="Source Han Sans CN" panose="020B0500000000000000" pitchFamily="34" charset="-128"/>
              <a:ea typeface="Source Han Sans CN" panose="020B0500000000000000" pitchFamily="34" charset="-128"/>
              <a:cs typeface="+mn-ea"/>
              <a:sym typeface="+mn-lt"/>
            </a:endParaRPr>
          </a:p>
        </p:txBody>
      </p:sp>
      <p:sp>
        <p:nvSpPr>
          <p:cNvPr id="33" name="PA-文本框 6"/>
          <p:cNvSpPr txBox="1"/>
          <p:nvPr>
            <p:custDataLst>
              <p:tags r:id="rId2"/>
            </p:custDataLst>
          </p:nvPr>
        </p:nvSpPr>
        <p:spPr>
          <a:xfrm>
            <a:off x="443230" y="19685"/>
            <a:ext cx="5071745" cy="645160"/>
          </a:xfrm>
          <a:prstGeom prst="rect">
            <a:avLst/>
          </a:prstGeom>
          <a:noFill/>
        </p:spPr>
        <p:txBody>
          <a:bodyPr wrap="square" rtlCol="0">
            <a:spAutoFit/>
          </a:bodyPr>
          <a:p>
            <a:pPr lvl="0" algn="just">
              <a:buClrTx/>
              <a:buSzTx/>
              <a:buFontTx/>
            </a:pPr>
            <a:r>
              <a:rPr lang="zh-CN" altLang="en-US" sz="3600" b="1" dirty="0">
                <a:solidFill>
                  <a:schemeClr val="accent1">
                    <a:lumMod val="75000"/>
                  </a:schemeClr>
                </a:solidFill>
                <a:latin typeface="微软雅黑" panose="020B0503020204020204" charset="-122"/>
                <a:ea typeface="微软雅黑" panose="020B0503020204020204" charset="-122"/>
                <a:sym typeface="+mn-ea"/>
              </a:rPr>
              <a:t>多任务预测方法</a:t>
            </a:r>
            <a:endParaRPr lang="zh-CN" altLang="en-US" sz="3600" b="1" dirty="0">
              <a:solidFill>
                <a:schemeClr val="accent1">
                  <a:lumMod val="75000"/>
                </a:schemeClr>
              </a:solidFill>
              <a:latin typeface="微软雅黑" panose="020B0503020204020204" charset="-122"/>
              <a:ea typeface="微软雅黑" panose="020B0503020204020204" charset="-122"/>
              <a:sym typeface="+mn-ea"/>
            </a:endParaRPr>
          </a:p>
        </p:txBody>
      </p:sp>
      <p:sp>
        <p:nvSpPr>
          <p:cNvPr id="3" name="文本框 2"/>
          <p:cNvSpPr txBox="1"/>
          <p:nvPr>
            <p:custDataLst>
              <p:tags r:id="rId3"/>
            </p:custDataLst>
          </p:nvPr>
        </p:nvSpPr>
        <p:spPr>
          <a:xfrm>
            <a:off x="252730" y="824230"/>
            <a:ext cx="11657330" cy="460375"/>
          </a:xfrm>
          <a:prstGeom prst="rect">
            <a:avLst/>
          </a:prstGeom>
          <a:noFill/>
        </p:spPr>
        <p:txBody>
          <a:bodyPr wrap="square" rtlCol="0">
            <a:spAutoFit/>
          </a:bodyPr>
          <a:p>
            <a:pPr indent="0" algn="just">
              <a:buFont typeface="Wingdings" panose="05000000000000000000" charset="0"/>
              <a:buNone/>
            </a:pPr>
            <a:r>
              <a:rPr sz="2400">
                <a:latin typeface="微软雅黑" panose="020B0503020204020204" charset="-122"/>
                <a:ea typeface="微软雅黑" panose="020B0503020204020204" charset="-122"/>
                <a:cs typeface="微软雅黑" panose="020B0503020204020204" charset="-122"/>
                <a:sym typeface="+mn-ea"/>
              </a:rPr>
              <a:t>本文提出了一种基于BERT和迁移学习的多任务预测方法。</a:t>
            </a:r>
            <a:endParaRPr sz="2400" b="0">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custDataLst>
              <p:tags r:id="rId4"/>
            </p:custDataLst>
          </p:nvPr>
        </p:nvPicPr>
        <p:blipFill>
          <a:blip r:embed="rId5"/>
          <a:stretch>
            <a:fillRect/>
          </a:stretch>
        </p:blipFill>
        <p:spPr>
          <a:xfrm>
            <a:off x="896620" y="1915795"/>
            <a:ext cx="10187305" cy="46075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635"/>
            <a:ext cx="12192001" cy="6715216"/>
            <a:chOff x="-1" y="-635"/>
            <a:chExt cx="12192001" cy="6715216"/>
          </a:xfrm>
        </p:grpSpPr>
        <p:pic>
          <p:nvPicPr>
            <p:cNvPr id="36" name="图片 35"/>
            <p:cNvPicPr>
              <a:picLocks noChangeAspect="1"/>
            </p:cNvPicPr>
            <p:nvPr/>
          </p:nvPicPr>
          <p:blipFill rotWithShape="1">
            <a:blip r:embed="rId1"/>
            <a:srcRect l="20133" b="45801"/>
            <a:stretch>
              <a:fillRect/>
            </a:stretch>
          </p:blipFill>
          <p:spPr>
            <a:xfrm>
              <a:off x="8146473" y="0"/>
              <a:ext cx="4045527" cy="3716977"/>
            </a:xfrm>
            <a:prstGeom prst="rect">
              <a:avLst/>
            </a:prstGeom>
          </p:spPr>
        </p:pic>
        <p:sp>
          <p:nvSpPr>
            <p:cNvPr id="37" name="矩形 36"/>
            <p:cNvSpPr/>
            <p:nvPr/>
          </p:nvSpPr>
          <p:spPr>
            <a:xfrm>
              <a:off x="-1" y="685346"/>
              <a:ext cx="12192000" cy="6029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zh-CN" altLang="en-US" sz="2400">
                  <a:latin typeface="微软雅黑" panose="020B0503020204020204" charset="-122"/>
                  <a:ea typeface="微软雅黑" panose="020B0503020204020204" charset="-122"/>
                  <a:cs typeface="微软雅黑" panose="020B0503020204020204" charset="-122"/>
                  <a:sym typeface="+mn-ea"/>
                </a:rPr>
                <a:t>随着深度学习的快速发展和成功的应用，许多神经网络模型被设计用于剩余时间预测务流程中的事件与自然语言处理中的单词相似，我们已经探索了递归神经网络等复杂的网络结构。特别是，具有LSTM结构的rnn已被许多研究所采用。对基本的LSTM模型进行了扩展，进一步提高了预测性能。此外，对抗性学习技术也被用于提高预测性能。</a:t>
              </a:r>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矩形 38"/>
            <p:cNvSpPr/>
            <p:nvPr/>
          </p:nvSpPr>
          <p:spPr>
            <a:xfrm>
              <a:off x="-1" y="-635"/>
              <a:ext cx="25273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4" name="Freeform 19"/>
          <p:cNvSpPr>
            <a:spLocks noEditPoints="1"/>
          </p:cNvSpPr>
          <p:nvPr/>
        </p:nvSpPr>
        <p:spPr bwMode="auto">
          <a:xfrm>
            <a:off x="6654800" y="4930140"/>
            <a:ext cx="312420" cy="315595"/>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latin typeface="Source Han Sans CN" panose="020B0500000000000000" pitchFamily="34" charset="-128"/>
              <a:ea typeface="Source Han Sans CN" panose="020B0500000000000000" pitchFamily="34" charset="-128"/>
              <a:cs typeface="+mn-ea"/>
              <a:sym typeface="+mn-lt"/>
            </a:endParaRPr>
          </a:p>
        </p:txBody>
      </p:sp>
      <p:sp>
        <p:nvSpPr>
          <p:cNvPr id="33" name="PA-文本框 6"/>
          <p:cNvSpPr txBox="1"/>
          <p:nvPr>
            <p:custDataLst>
              <p:tags r:id="rId2"/>
            </p:custDataLst>
          </p:nvPr>
        </p:nvSpPr>
        <p:spPr>
          <a:xfrm>
            <a:off x="443230" y="19685"/>
            <a:ext cx="5071745" cy="645160"/>
          </a:xfrm>
          <a:prstGeom prst="rect">
            <a:avLst/>
          </a:prstGeom>
          <a:noFill/>
        </p:spPr>
        <p:txBody>
          <a:bodyPr wrap="square" rtlCol="0">
            <a:spAutoFit/>
          </a:bodyPr>
          <a:p>
            <a:pPr lvl="0" algn="just">
              <a:buClrTx/>
              <a:buSzTx/>
              <a:buFontTx/>
            </a:pPr>
            <a:r>
              <a:rPr lang="zh-CN" altLang="en-US" sz="3600" b="1" dirty="0">
                <a:solidFill>
                  <a:schemeClr val="accent1">
                    <a:lumMod val="75000"/>
                  </a:schemeClr>
                </a:solidFill>
                <a:latin typeface="微软雅黑" panose="020B0503020204020204" charset="-122"/>
                <a:ea typeface="微软雅黑" panose="020B0503020204020204" charset="-122"/>
                <a:sym typeface="+mn-ea"/>
              </a:rPr>
              <a:t>多任务预测方法</a:t>
            </a:r>
            <a:endParaRPr lang="zh-CN" altLang="en-US" sz="3600" b="1" dirty="0">
              <a:solidFill>
                <a:schemeClr val="accent1">
                  <a:lumMod val="75000"/>
                </a:schemeClr>
              </a:solidFill>
              <a:latin typeface="微软雅黑" panose="020B0503020204020204" charset="-122"/>
              <a:ea typeface="微软雅黑" panose="020B0503020204020204" charset="-122"/>
              <a:sym typeface="+mn-ea"/>
            </a:endParaRPr>
          </a:p>
        </p:txBody>
      </p:sp>
      <p:sp>
        <p:nvSpPr>
          <p:cNvPr id="3" name="文本框 2"/>
          <p:cNvSpPr txBox="1"/>
          <p:nvPr>
            <p:custDataLst>
              <p:tags r:id="rId3"/>
            </p:custDataLst>
          </p:nvPr>
        </p:nvSpPr>
        <p:spPr>
          <a:xfrm>
            <a:off x="344170" y="824230"/>
            <a:ext cx="11657330" cy="829945"/>
          </a:xfrm>
          <a:prstGeom prst="rect">
            <a:avLst/>
          </a:prstGeom>
          <a:noFill/>
        </p:spPr>
        <p:txBody>
          <a:bodyPr wrap="square" rtlCol="0">
            <a:spAutoFit/>
          </a:bodyPr>
          <a:p>
            <a:pPr indent="0" algn="just">
              <a:buFont typeface="Wingdings" panose="05000000000000000000" charset="0"/>
              <a:buNone/>
            </a:pPr>
            <a:r>
              <a:rPr lang="en-US" sz="2400" b="0">
                <a:latin typeface="微软雅黑" panose="020B0503020204020204" charset="-122"/>
                <a:ea typeface="微软雅黑" panose="020B0503020204020204" charset="-122"/>
                <a:cs typeface="微软雅黑" panose="020B0503020204020204" charset="-122"/>
              </a:rPr>
              <a:t>(1)</a:t>
            </a:r>
            <a:r>
              <a:rPr lang="zh-CN" altLang="en-US" sz="2400" b="0">
                <a:latin typeface="微软雅黑" panose="020B0503020204020204" charset="-122"/>
                <a:ea typeface="微软雅黑" panose="020B0503020204020204" charset="-122"/>
                <a:cs typeface="微软雅黑" panose="020B0503020204020204" charset="-122"/>
              </a:rPr>
              <a:t>预</a:t>
            </a:r>
            <a:r>
              <a:rPr sz="2400" b="0">
                <a:latin typeface="微软雅黑" panose="020B0503020204020204" charset="-122"/>
                <a:ea typeface="微软雅黑" panose="020B0503020204020204" charset="-122"/>
                <a:cs typeface="微软雅黑" panose="020B0503020204020204" charset="-122"/>
              </a:rPr>
              <a:t>训练任务MAM被定义为源域任务</a:t>
            </a:r>
            <a:r>
              <a:rPr lang="en-US" sz="2400" b="0">
                <a:latin typeface="微软雅黑" panose="020B0503020204020204" charset="-122"/>
                <a:ea typeface="微软雅黑" panose="020B0503020204020204" charset="-122"/>
                <a:cs typeface="微软雅黑" panose="020B0503020204020204" charset="-122"/>
              </a:rPr>
              <a:t>Ts</a:t>
            </a:r>
            <a:r>
              <a:rPr sz="2400" b="0">
                <a:latin typeface="微软雅黑" panose="020B0503020204020204" charset="-122"/>
                <a:ea typeface="微软雅黑" panose="020B0503020204020204" charset="-122"/>
                <a:cs typeface="微软雅黑" panose="020B0503020204020204" charset="-122"/>
              </a:rPr>
              <a:t>。使用大量历史数据训练的预训练模型作为源域模型。</a:t>
            </a:r>
            <a:endParaRPr sz="2400" b="0">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custDataLst>
              <p:tags r:id="rId4"/>
            </p:custDataLst>
          </p:nvPr>
        </p:nvPicPr>
        <p:blipFill>
          <a:blip r:embed="rId5"/>
          <a:stretch>
            <a:fillRect/>
          </a:stretch>
        </p:blipFill>
        <p:spPr>
          <a:xfrm>
            <a:off x="1552575" y="1849120"/>
            <a:ext cx="1920240" cy="502920"/>
          </a:xfrm>
          <a:prstGeom prst="rect">
            <a:avLst/>
          </a:prstGeom>
        </p:spPr>
      </p:pic>
      <p:sp>
        <p:nvSpPr>
          <p:cNvPr id="4" name="文本框 3"/>
          <p:cNvSpPr txBox="1"/>
          <p:nvPr/>
        </p:nvSpPr>
        <p:spPr>
          <a:xfrm>
            <a:off x="4441825" y="1593215"/>
            <a:ext cx="7267575" cy="1014730"/>
          </a:xfrm>
          <a:prstGeom prst="rect">
            <a:avLst/>
          </a:prstGeom>
          <a:solidFill>
            <a:schemeClr val="accent1"/>
          </a:solidFill>
        </p:spPr>
        <p:txBody>
          <a:bodyPr wrap="square" rtlCol="0">
            <a:spAutoFit/>
          </a:bodyPr>
          <a:p>
            <a:pPr algn="just"/>
            <a:r>
              <a:rPr lang="en-US" sz="2000">
                <a:latin typeface="微软雅黑" panose="020B0503020204020204" charset="-122"/>
                <a:ea typeface="微软雅黑" panose="020B0503020204020204" charset="-122"/>
                <a:cs typeface="微软雅黑" panose="020B0503020204020204" charset="-122"/>
              </a:rPr>
              <a:t>Ds</a:t>
            </a:r>
            <a:r>
              <a:rPr sz="2000">
                <a:latin typeface="微软雅黑" panose="020B0503020204020204" charset="-122"/>
                <a:ea typeface="微软雅黑" panose="020B0503020204020204" charset="-122"/>
                <a:cs typeface="微软雅黑" panose="020B0503020204020204" charset="-122"/>
              </a:rPr>
              <a:t>为源域数据，即按时间排序的事件日志的前80%；Xs表示源域样本，即被屏蔽的未标记的前缀轨迹；</a:t>
            </a:r>
            <a:r>
              <a:rPr lang="en-US" sz="2000">
                <a:latin typeface="微软雅黑" panose="020B0503020204020204" charset="-122"/>
                <a:ea typeface="微软雅黑" panose="020B0503020204020204" charset="-122"/>
                <a:cs typeface="微软雅黑" panose="020B0503020204020204" charset="-122"/>
              </a:rPr>
              <a:t>Ys</a:t>
            </a:r>
            <a:r>
              <a:rPr sz="2000">
                <a:latin typeface="微软雅黑" panose="020B0503020204020204" charset="-122"/>
                <a:ea typeface="微软雅黑" panose="020B0503020204020204" charset="-122"/>
                <a:cs typeface="微软雅黑" panose="020B0503020204020204" charset="-122"/>
              </a:rPr>
              <a:t>表示源域样本对应的标签，即被屏蔽的活动。</a:t>
            </a:r>
            <a:endParaRPr sz="200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344170" y="2705735"/>
            <a:ext cx="11492230" cy="829945"/>
          </a:xfrm>
          <a:prstGeom prst="rect">
            <a:avLst/>
          </a:prstGeom>
          <a:noFill/>
        </p:spPr>
        <p:txBody>
          <a:bodyPr wrap="square" rtlCol="0">
            <a:spAutoFit/>
          </a:bodyPr>
          <a:p>
            <a:r>
              <a:rPr lang="zh-CN" sz="2400">
                <a:latin typeface="微软雅黑" panose="020B0503020204020204" charset="-122"/>
                <a:ea typeface="微软雅黑" panose="020B0503020204020204" charset="-122"/>
                <a:cs typeface="微软雅黑" panose="020B0503020204020204" charset="-122"/>
              </a:rPr>
              <a:t>预</a:t>
            </a:r>
            <a:r>
              <a:rPr sz="2400">
                <a:latin typeface="微软雅黑" panose="020B0503020204020204" charset="-122"/>
                <a:ea typeface="微软雅黑" panose="020B0503020204020204" charset="-122"/>
                <a:cs typeface="微软雅黑" panose="020B0503020204020204" charset="-122"/>
              </a:rPr>
              <a:t>训练任务MAM使用BERT中的双向转换模型捕获活动之间的长期双向依赖关系，并最终训练出一个广义的深度双向跟踪表示模型。源域任务Ts如下所示：</a:t>
            </a:r>
            <a:endParaRPr sz="2400">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custDataLst>
              <p:tags r:id="rId6"/>
            </p:custDataLst>
          </p:nvPr>
        </p:nvPicPr>
        <p:blipFill>
          <a:blip r:embed="rId7"/>
          <a:stretch>
            <a:fillRect/>
          </a:stretch>
        </p:blipFill>
        <p:spPr>
          <a:xfrm>
            <a:off x="1552575" y="3680460"/>
            <a:ext cx="2125980" cy="548640"/>
          </a:xfrm>
          <a:prstGeom prst="rect">
            <a:avLst/>
          </a:prstGeom>
        </p:spPr>
      </p:pic>
      <p:sp>
        <p:nvSpPr>
          <p:cNvPr id="7" name="文本框 6"/>
          <p:cNvSpPr txBox="1"/>
          <p:nvPr/>
        </p:nvSpPr>
        <p:spPr>
          <a:xfrm>
            <a:off x="4453255" y="3633470"/>
            <a:ext cx="7256145" cy="706755"/>
          </a:xfrm>
          <a:prstGeom prst="rect">
            <a:avLst/>
          </a:prstGeom>
          <a:solidFill>
            <a:schemeClr val="accent1"/>
          </a:solidFill>
        </p:spPr>
        <p:txBody>
          <a:bodyPr wrap="square" rtlCol="0">
            <a:spAutoFit/>
          </a:bodyPr>
          <a:p>
            <a:pPr algn="just"/>
            <a:r>
              <a:rPr sz="2000">
                <a:latin typeface="微软雅黑" panose="020B0503020204020204" charset="-122"/>
                <a:ea typeface="微软雅黑" panose="020B0503020204020204" charset="-122"/>
                <a:cs typeface="微软雅黑" panose="020B0503020204020204" charset="-122"/>
              </a:rPr>
              <a:t>Ps表示源域预测，即掩模活动预测；θs表示源域模型参数，即预先训练好的模型参数；fs表示从Xs到Ps的函数映射。</a:t>
            </a:r>
            <a:endParaRPr sz="2000">
              <a:latin typeface="微软雅黑" panose="020B0503020204020204" charset="-122"/>
              <a:ea typeface="微软雅黑" panose="020B0503020204020204" charset="-122"/>
              <a:cs typeface="微软雅黑" panose="020B0503020204020204" charset="-122"/>
            </a:endParaRPr>
          </a:p>
        </p:txBody>
      </p:sp>
      <p:pic>
        <p:nvPicPr>
          <p:cNvPr id="8" name="图片 7"/>
          <p:cNvPicPr>
            <a:picLocks noChangeAspect="1"/>
          </p:cNvPicPr>
          <p:nvPr>
            <p:custDataLst>
              <p:tags r:id="rId8"/>
            </p:custDataLst>
          </p:nvPr>
        </p:nvPicPr>
        <p:blipFill>
          <a:blip r:embed="rId9"/>
          <a:stretch>
            <a:fillRect/>
          </a:stretch>
        </p:blipFill>
        <p:spPr>
          <a:xfrm>
            <a:off x="2227580" y="4568190"/>
            <a:ext cx="8107680" cy="2270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635"/>
            <a:ext cx="12192001" cy="6715216"/>
            <a:chOff x="-1" y="-635"/>
            <a:chExt cx="12192001" cy="6715216"/>
          </a:xfrm>
        </p:grpSpPr>
        <p:pic>
          <p:nvPicPr>
            <p:cNvPr id="36" name="图片 35"/>
            <p:cNvPicPr>
              <a:picLocks noChangeAspect="1"/>
            </p:cNvPicPr>
            <p:nvPr/>
          </p:nvPicPr>
          <p:blipFill rotWithShape="1">
            <a:blip r:embed="rId1"/>
            <a:srcRect l="20133" b="45801"/>
            <a:stretch>
              <a:fillRect/>
            </a:stretch>
          </p:blipFill>
          <p:spPr>
            <a:xfrm>
              <a:off x="8146473" y="0"/>
              <a:ext cx="4045527" cy="3716977"/>
            </a:xfrm>
            <a:prstGeom prst="rect">
              <a:avLst/>
            </a:prstGeom>
          </p:spPr>
        </p:pic>
        <p:sp>
          <p:nvSpPr>
            <p:cNvPr id="37" name="矩形 36"/>
            <p:cNvSpPr/>
            <p:nvPr/>
          </p:nvSpPr>
          <p:spPr>
            <a:xfrm>
              <a:off x="-1" y="685346"/>
              <a:ext cx="12192000" cy="6029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zh-CN" altLang="en-US" sz="2400">
                  <a:latin typeface="微软雅黑" panose="020B0503020204020204" charset="-122"/>
                  <a:ea typeface="微软雅黑" panose="020B0503020204020204" charset="-122"/>
                  <a:cs typeface="微软雅黑" panose="020B0503020204020204" charset="-122"/>
                  <a:sym typeface="+mn-ea"/>
                </a:rPr>
                <a:t>随着深度学习的快速发展和成功的应用，许多神经网络模型被设计用于剩余时间预测。考虑到业务流程中的事件与自然语言处理中的单词相似，我们已经探索了递归神经网络等复杂的网络结构。特别是，具有LSTM结构的rnn已被许多研究所采用。对基本的LSTM模型进行了扩展，进一步提高了预测性能。此外，对抗性学习技术也被用于提高预测性能。</a:t>
              </a:r>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矩形 38"/>
            <p:cNvSpPr/>
            <p:nvPr/>
          </p:nvSpPr>
          <p:spPr>
            <a:xfrm>
              <a:off x="-1" y="-635"/>
              <a:ext cx="25273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4" name="Freeform 19"/>
          <p:cNvSpPr>
            <a:spLocks noEditPoints="1"/>
          </p:cNvSpPr>
          <p:nvPr/>
        </p:nvSpPr>
        <p:spPr bwMode="auto">
          <a:xfrm>
            <a:off x="6654800" y="4930140"/>
            <a:ext cx="312420" cy="315595"/>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latin typeface="Source Han Sans CN" panose="020B0500000000000000" pitchFamily="34" charset="-128"/>
              <a:ea typeface="Source Han Sans CN" panose="020B0500000000000000" pitchFamily="34" charset="-128"/>
              <a:cs typeface="+mn-ea"/>
              <a:sym typeface="+mn-lt"/>
            </a:endParaRPr>
          </a:p>
        </p:txBody>
      </p:sp>
      <p:sp>
        <p:nvSpPr>
          <p:cNvPr id="33" name="PA-文本框 6"/>
          <p:cNvSpPr txBox="1"/>
          <p:nvPr>
            <p:custDataLst>
              <p:tags r:id="rId2"/>
            </p:custDataLst>
          </p:nvPr>
        </p:nvSpPr>
        <p:spPr>
          <a:xfrm>
            <a:off x="443230" y="19685"/>
            <a:ext cx="5071745" cy="645160"/>
          </a:xfrm>
          <a:prstGeom prst="rect">
            <a:avLst/>
          </a:prstGeom>
          <a:noFill/>
        </p:spPr>
        <p:txBody>
          <a:bodyPr wrap="square" rtlCol="0">
            <a:spAutoFit/>
          </a:bodyPr>
          <a:p>
            <a:pPr lvl="0" algn="just">
              <a:buClrTx/>
              <a:buSzTx/>
              <a:buFontTx/>
            </a:pPr>
            <a:r>
              <a:rPr lang="zh-CN" altLang="en-US" sz="3600" b="1" dirty="0">
                <a:solidFill>
                  <a:schemeClr val="accent1">
                    <a:lumMod val="75000"/>
                  </a:schemeClr>
                </a:solidFill>
                <a:latin typeface="微软雅黑" panose="020B0503020204020204" charset="-122"/>
                <a:ea typeface="微软雅黑" panose="020B0503020204020204" charset="-122"/>
                <a:sym typeface="+mn-ea"/>
              </a:rPr>
              <a:t>多任务预测方法</a:t>
            </a:r>
            <a:endParaRPr lang="zh-CN" altLang="en-US" sz="3600" b="1" dirty="0">
              <a:solidFill>
                <a:schemeClr val="accent1">
                  <a:lumMod val="75000"/>
                </a:schemeClr>
              </a:solidFill>
              <a:latin typeface="微软雅黑" panose="020B0503020204020204" charset="-122"/>
              <a:ea typeface="微软雅黑" panose="020B0503020204020204" charset="-122"/>
              <a:sym typeface="+mn-ea"/>
            </a:endParaRPr>
          </a:p>
        </p:txBody>
      </p:sp>
      <p:sp>
        <p:nvSpPr>
          <p:cNvPr id="3" name="文本框 2"/>
          <p:cNvSpPr txBox="1"/>
          <p:nvPr>
            <p:custDataLst>
              <p:tags r:id="rId3"/>
            </p:custDataLst>
          </p:nvPr>
        </p:nvSpPr>
        <p:spPr>
          <a:xfrm>
            <a:off x="344170" y="824230"/>
            <a:ext cx="11657330" cy="460375"/>
          </a:xfrm>
          <a:prstGeom prst="rect">
            <a:avLst/>
          </a:prstGeom>
          <a:noFill/>
        </p:spPr>
        <p:txBody>
          <a:bodyPr wrap="square" rtlCol="0">
            <a:spAutoFit/>
          </a:bodyPr>
          <a:p>
            <a:pPr indent="0" algn="just">
              <a:buFont typeface="Wingdings" panose="05000000000000000000" charset="0"/>
              <a:buNone/>
            </a:pPr>
            <a:r>
              <a:rPr lang="en-US" sz="2400" b="0">
                <a:latin typeface="微软雅黑" panose="020B0503020204020204" charset="-122"/>
                <a:ea typeface="微软雅黑" panose="020B0503020204020204" charset="-122"/>
                <a:cs typeface="微软雅黑" panose="020B0503020204020204" charset="-122"/>
              </a:rPr>
              <a:t>(2)</a:t>
            </a:r>
            <a:r>
              <a:rPr sz="2400" b="0">
                <a:latin typeface="微软雅黑" panose="020B0503020204020204" charset="-122"/>
                <a:ea typeface="微软雅黑" panose="020B0503020204020204" charset="-122"/>
                <a:cs typeface="微软雅黑" panose="020B0503020204020204" charset="-122"/>
              </a:rPr>
              <a:t>下一个活动预测任务和结果预测任务被定义为目标域任务T</a:t>
            </a:r>
            <a:r>
              <a:rPr sz="2000" b="0" baseline="-25000">
                <a:latin typeface="微软雅黑" panose="020B0503020204020204" charset="-122"/>
                <a:ea typeface="微软雅黑" panose="020B0503020204020204" charset="-122"/>
                <a:cs typeface="微软雅黑" panose="020B0503020204020204" charset="-122"/>
              </a:rPr>
              <a:t>ta</a:t>
            </a:r>
            <a:r>
              <a:rPr sz="2400" b="0">
                <a:latin typeface="微软雅黑" panose="020B0503020204020204" charset="-122"/>
                <a:ea typeface="微软雅黑" panose="020B0503020204020204" charset="-122"/>
                <a:cs typeface="微软雅黑" panose="020B0503020204020204" charset="-122"/>
              </a:rPr>
              <a:t>和T</a:t>
            </a:r>
            <a:r>
              <a:rPr sz="2000" b="0" baseline="-25000">
                <a:latin typeface="微软雅黑" panose="020B0503020204020204" charset="-122"/>
                <a:ea typeface="微软雅黑" panose="020B0503020204020204" charset="-122"/>
                <a:cs typeface="微软雅黑" panose="020B0503020204020204" charset="-122"/>
              </a:rPr>
              <a:t>to</a:t>
            </a:r>
            <a:r>
              <a:rPr sz="2400" b="0">
                <a:latin typeface="微软雅黑" panose="020B0503020204020204" charset="-122"/>
                <a:ea typeface="微软雅黑" panose="020B0503020204020204" charset="-122"/>
                <a:cs typeface="微软雅黑" panose="020B0503020204020204" charset="-122"/>
              </a:rPr>
              <a:t>。</a:t>
            </a:r>
            <a:endParaRPr lang="en-US" sz="2400" b="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4552315" y="1535430"/>
            <a:ext cx="7383145" cy="1014730"/>
          </a:xfrm>
          <a:prstGeom prst="rect">
            <a:avLst/>
          </a:prstGeom>
          <a:solidFill>
            <a:schemeClr val="accent1"/>
          </a:solidFill>
        </p:spPr>
        <p:txBody>
          <a:bodyPr wrap="square" rtlCol="0">
            <a:spAutoFit/>
          </a:bodyPr>
          <a:p>
            <a:pPr algn="just"/>
            <a:r>
              <a:rPr sz="2000">
                <a:latin typeface="微软雅黑" panose="020B0503020204020204" charset="-122"/>
                <a:ea typeface="微软雅黑" panose="020B0503020204020204" charset="-122"/>
                <a:cs typeface="微软雅黑" panose="020B0503020204020204" charset="-122"/>
              </a:rPr>
              <a:t>D</a:t>
            </a:r>
            <a:r>
              <a:rPr sz="2000" baseline="-25000">
                <a:latin typeface="微软雅黑" panose="020B0503020204020204" charset="-122"/>
                <a:ea typeface="微软雅黑" panose="020B0503020204020204" charset="-122"/>
                <a:cs typeface="微软雅黑" panose="020B0503020204020204" charset="-122"/>
              </a:rPr>
              <a:t>ta</a:t>
            </a:r>
            <a:r>
              <a:rPr sz="2000">
                <a:latin typeface="微软雅黑" panose="020B0503020204020204" charset="-122"/>
                <a:ea typeface="微软雅黑" panose="020B0503020204020204" charset="-122"/>
                <a:cs typeface="微软雅黑" panose="020B0503020204020204" charset="-122"/>
              </a:rPr>
              <a:t>和D</a:t>
            </a:r>
            <a:r>
              <a:rPr sz="2000" baseline="-25000">
                <a:latin typeface="微软雅黑" panose="020B0503020204020204" charset="-122"/>
                <a:ea typeface="微软雅黑" panose="020B0503020204020204" charset="-122"/>
                <a:cs typeface="微软雅黑" panose="020B0503020204020204" charset="-122"/>
              </a:rPr>
              <a:t>to</a:t>
            </a:r>
            <a:r>
              <a:rPr sz="2000">
                <a:latin typeface="微软雅黑" panose="020B0503020204020204" charset="-122"/>
                <a:ea typeface="微软雅黑" panose="020B0503020204020204" charset="-122"/>
                <a:cs typeface="微软雅黑" panose="020B0503020204020204" charset="-122"/>
              </a:rPr>
              <a:t>为目标域数据，即按时间排序的事件日志的最后20%；X</a:t>
            </a:r>
            <a:r>
              <a:rPr sz="2000" baseline="-25000">
                <a:latin typeface="微软雅黑" panose="020B0503020204020204" charset="-122"/>
                <a:ea typeface="微软雅黑" panose="020B0503020204020204" charset="-122"/>
                <a:cs typeface="微软雅黑" panose="020B0503020204020204" charset="-122"/>
              </a:rPr>
              <a:t>ta</a:t>
            </a:r>
            <a:r>
              <a:rPr sz="2000">
                <a:latin typeface="微软雅黑" panose="020B0503020204020204" charset="-122"/>
                <a:ea typeface="微软雅黑" panose="020B0503020204020204" charset="-122"/>
                <a:cs typeface="微软雅黑" panose="020B0503020204020204" charset="-122"/>
              </a:rPr>
              <a:t>和Y</a:t>
            </a:r>
            <a:r>
              <a:rPr sz="2000" baseline="-25000">
                <a:latin typeface="微软雅黑" panose="020B0503020204020204" charset="-122"/>
                <a:ea typeface="微软雅黑" panose="020B0503020204020204" charset="-122"/>
                <a:cs typeface="微软雅黑" panose="020B0503020204020204" charset="-122"/>
              </a:rPr>
              <a:t>ta</a:t>
            </a:r>
            <a:r>
              <a:rPr sz="2000">
                <a:latin typeface="微软雅黑" panose="020B0503020204020204" charset="-122"/>
                <a:ea typeface="微软雅黑" panose="020B0503020204020204" charset="-122"/>
                <a:cs typeface="微软雅黑" panose="020B0503020204020204" charset="-122"/>
              </a:rPr>
              <a:t>分别为目标域样本和对应的标签，如表1所示；X</a:t>
            </a:r>
            <a:r>
              <a:rPr sz="2000" baseline="-25000">
                <a:latin typeface="微软雅黑" panose="020B0503020204020204" charset="-122"/>
                <a:ea typeface="微软雅黑" panose="020B0503020204020204" charset="-122"/>
                <a:cs typeface="微软雅黑" panose="020B0503020204020204" charset="-122"/>
              </a:rPr>
              <a:t>to</a:t>
            </a:r>
            <a:r>
              <a:rPr sz="2000">
                <a:latin typeface="微软雅黑" panose="020B0503020204020204" charset="-122"/>
                <a:ea typeface="微软雅黑" panose="020B0503020204020204" charset="-122"/>
                <a:cs typeface="微软雅黑" panose="020B0503020204020204" charset="-122"/>
              </a:rPr>
              <a:t>和Y</a:t>
            </a:r>
            <a:r>
              <a:rPr sz="2000" baseline="-25000">
                <a:latin typeface="微软雅黑" panose="020B0503020204020204" charset="-122"/>
                <a:ea typeface="微软雅黑" panose="020B0503020204020204" charset="-122"/>
                <a:cs typeface="微软雅黑" panose="020B0503020204020204" charset="-122"/>
              </a:rPr>
              <a:t>to</a:t>
            </a:r>
            <a:r>
              <a:rPr sz="2000">
                <a:latin typeface="微软雅黑" panose="020B0503020204020204" charset="-122"/>
                <a:ea typeface="微软雅黑" panose="020B0503020204020204" charset="-122"/>
                <a:cs typeface="微软雅黑" panose="020B0503020204020204" charset="-122"/>
              </a:rPr>
              <a:t>分别为目标域样本和对应的标签，如表2所示。</a:t>
            </a:r>
            <a:endParaRPr sz="2000">
              <a:latin typeface="微软雅黑" panose="020B0503020204020204" charset="-122"/>
              <a:ea typeface="微软雅黑" panose="020B0503020204020204" charset="-122"/>
              <a:cs typeface="微软雅黑" panose="020B0503020204020204" charset="-122"/>
            </a:endParaRPr>
          </a:p>
        </p:txBody>
      </p:sp>
      <p:pic>
        <p:nvPicPr>
          <p:cNvPr id="8" name="图片 7"/>
          <p:cNvPicPr>
            <a:picLocks noChangeAspect="1"/>
          </p:cNvPicPr>
          <p:nvPr>
            <p:custDataLst>
              <p:tags r:id="rId4"/>
            </p:custDataLst>
          </p:nvPr>
        </p:nvPicPr>
        <p:blipFill>
          <a:blip r:embed="rId5"/>
          <a:stretch>
            <a:fillRect/>
          </a:stretch>
        </p:blipFill>
        <p:spPr>
          <a:xfrm>
            <a:off x="1910080" y="1443990"/>
            <a:ext cx="2286000" cy="571500"/>
          </a:xfrm>
          <a:prstGeom prst="rect">
            <a:avLst/>
          </a:prstGeom>
        </p:spPr>
      </p:pic>
      <p:pic>
        <p:nvPicPr>
          <p:cNvPr id="9" name="图片 8"/>
          <p:cNvPicPr>
            <a:picLocks noChangeAspect="1"/>
          </p:cNvPicPr>
          <p:nvPr>
            <p:custDataLst>
              <p:tags r:id="rId6"/>
            </p:custDataLst>
          </p:nvPr>
        </p:nvPicPr>
        <p:blipFill>
          <a:blip r:embed="rId7"/>
          <a:stretch>
            <a:fillRect/>
          </a:stretch>
        </p:blipFill>
        <p:spPr>
          <a:xfrm>
            <a:off x="1910080" y="2174875"/>
            <a:ext cx="2277745" cy="492125"/>
          </a:xfrm>
          <a:prstGeom prst="rect">
            <a:avLst/>
          </a:prstGeom>
        </p:spPr>
      </p:pic>
      <p:pic>
        <p:nvPicPr>
          <p:cNvPr id="2" name="图片 1"/>
          <p:cNvPicPr>
            <a:picLocks noChangeAspect="1"/>
          </p:cNvPicPr>
          <p:nvPr>
            <p:custDataLst>
              <p:tags r:id="rId8"/>
            </p:custDataLst>
          </p:nvPr>
        </p:nvPicPr>
        <p:blipFill>
          <a:blip r:embed="rId9"/>
          <a:stretch>
            <a:fillRect/>
          </a:stretch>
        </p:blipFill>
        <p:spPr>
          <a:xfrm>
            <a:off x="6296025" y="2639060"/>
            <a:ext cx="5323205" cy="3937000"/>
          </a:xfrm>
          <a:prstGeom prst="rect">
            <a:avLst/>
          </a:prstGeom>
          <a:ln>
            <a:solidFill>
              <a:schemeClr val="accent1"/>
            </a:solidFill>
          </a:ln>
        </p:spPr>
      </p:pic>
      <p:pic>
        <p:nvPicPr>
          <p:cNvPr id="6" name="图片 5"/>
          <p:cNvPicPr>
            <a:picLocks noChangeAspect="1"/>
          </p:cNvPicPr>
          <p:nvPr>
            <p:custDataLst>
              <p:tags r:id="rId10"/>
            </p:custDataLst>
          </p:nvPr>
        </p:nvPicPr>
        <p:blipFill>
          <a:blip r:embed="rId11"/>
          <a:stretch>
            <a:fillRect/>
          </a:stretch>
        </p:blipFill>
        <p:spPr>
          <a:xfrm>
            <a:off x="47625" y="2716530"/>
            <a:ext cx="6096000" cy="3733165"/>
          </a:xfrm>
          <a:prstGeom prst="rect">
            <a:avLst/>
          </a:prstGeom>
          <a:ln>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635"/>
            <a:ext cx="12192001" cy="6715216"/>
            <a:chOff x="-1" y="-635"/>
            <a:chExt cx="12192001" cy="6715216"/>
          </a:xfrm>
        </p:grpSpPr>
        <p:pic>
          <p:nvPicPr>
            <p:cNvPr id="36" name="图片 35"/>
            <p:cNvPicPr>
              <a:picLocks noChangeAspect="1"/>
            </p:cNvPicPr>
            <p:nvPr/>
          </p:nvPicPr>
          <p:blipFill rotWithShape="1">
            <a:blip r:embed="rId1"/>
            <a:srcRect l="20133" b="45801"/>
            <a:stretch>
              <a:fillRect/>
            </a:stretch>
          </p:blipFill>
          <p:spPr>
            <a:xfrm>
              <a:off x="8146473" y="0"/>
              <a:ext cx="4045527" cy="3716977"/>
            </a:xfrm>
            <a:prstGeom prst="rect">
              <a:avLst/>
            </a:prstGeom>
          </p:spPr>
        </p:pic>
        <p:sp>
          <p:nvSpPr>
            <p:cNvPr id="37" name="矩形 36"/>
            <p:cNvSpPr/>
            <p:nvPr/>
          </p:nvSpPr>
          <p:spPr>
            <a:xfrm>
              <a:off x="-1" y="685346"/>
              <a:ext cx="12192000" cy="6029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zh-CN" altLang="en-US" sz="2400">
                  <a:latin typeface="微软雅黑" panose="020B0503020204020204" charset="-122"/>
                  <a:ea typeface="微软雅黑" panose="020B0503020204020204" charset="-122"/>
                  <a:cs typeface="微软雅黑" panose="020B0503020204020204" charset="-122"/>
                  <a:sym typeface="+mn-ea"/>
                </a:rPr>
                <a:t>随着深度学习的快速发展和成功的应用，许多神经网络模型被设计用于剩余时间预测。考虑到业务流程中的事件与自然语言处理中的单词相似，我们已经探索了递归神经网络等复杂的网络结构。特别是，具有LSTM结构的rnn已被许多研究所采用。对基本的LSTM模型进行了扩展，进一步提高了预测性能。此外，对抗性学习技术也被用于提高预测性能。</a:t>
              </a:r>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矩形 38"/>
            <p:cNvSpPr/>
            <p:nvPr/>
          </p:nvSpPr>
          <p:spPr>
            <a:xfrm>
              <a:off x="-1" y="-635"/>
              <a:ext cx="25273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4" name="Freeform 19"/>
          <p:cNvSpPr>
            <a:spLocks noEditPoints="1"/>
          </p:cNvSpPr>
          <p:nvPr/>
        </p:nvSpPr>
        <p:spPr bwMode="auto">
          <a:xfrm>
            <a:off x="6654800" y="4930140"/>
            <a:ext cx="312420" cy="315595"/>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latin typeface="Source Han Sans CN" panose="020B0500000000000000" pitchFamily="34" charset="-128"/>
              <a:ea typeface="Source Han Sans CN" panose="020B0500000000000000" pitchFamily="34" charset="-128"/>
              <a:cs typeface="+mn-ea"/>
              <a:sym typeface="+mn-lt"/>
            </a:endParaRPr>
          </a:p>
        </p:txBody>
      </p:sp>
      <p:sp>
        <p:nvSpPr>
          <p:cNvPr id="33" name="PA-文本框 6"/>
          <p:cNvSpPr txBox="1"/>
          <p:nvPr>
            <p:custDataLst>
              <p:tags r:id="rId2"/>
            </p:custDataLst>
          </p:nvPr>
        </p:nvSpPr>
        <p:spPr>
          <a:xfrm>
            <a:off x="443230" y="19685"/>
            <a:ext cx="5071745" cy="645160"/>
          </a:xfrm>
          <a:prstGeom prst="rect">
            <a:avLst/>
          </a:prstGeom>
          <a:noFill/>
        </p:spPr>
        <p:txBody>
          <a:bodyPr wrap="square" rtlCol="0">
            <a:spAutoFit/>
          </a:bodyPr>
          <a:p>
            <a:pPr lvl="0" algn="just">
              <a:buClrTx/>
              <a:buSzTx/>
              <a:buFontTx/>
            </a:pPr>
            <a:r>
              <a:rPr lang="zh-CN" altLang="en-US" sz="3600" b="1" dirty="0">
                <a:solidFill>
                  <a:schemeClr val="accent1">
                    <a:lumMod val="75000"/>
                  </a:schemeClr>
                </a:solidFill>
                <a:latin typeface="微软雅黑" panose="020B0503020204020204" charset="-122"/>
                <a:ea typeface="微软雅黑" panose="020B0503020204020204" charset="-122"/>
                <a:sym typeface="+mn-ea"/>
              </a:rPr>
              <a:t>多任务预测方法</a:t>
            </a:r>
            <a:endParaRPr lang="zh-CN" altLang="en-US" sz="3600" b="1" dirty="0">
              <a:solidFill>
                <a:schemeClr val="accent1">
                  <a:lumMod val="75000"/>
                </a:schemeClr>
              </a:solidFill>
              <a:latin typeface="微软雅黑" panose="020B0503020204020204" charset="-122"/>
              <a:ea typeface="微软雅黑" panose="020B0503020204020204" charset="-122"/>
              <a:sym typeface="+mn-ea"/>
            </a:endParaRPr>
          </a:p>
        </p:txBody>
      </p:sp>
      <p:sp>
        <p:nvSpPr>
          <p:cNvPr id="5" name="文本框 4"/>
          <p:cNvSpPr txBox="1"/>
          <p:nvPr/>
        </p:nvSpPr>
        <p:spPr>
          <a:xfrm>
            <a:off x="443230" y="2125345"/>
            <a:ext cx="11492230" cy="460375"/>
          </a:xfrm>
          <a:prstGeom prst="rect">
            <a:avLst/>
          </a:prstGeom>
          <a:noFill/>
        </p:spPr>
        <p:txBody>
          <a:bodyPr wrap="square" rtlCol="0">
            <a:spAutoFit/>
          </a:bodyPr>
          <a:p>
            <a:r>
              <a:rPr sz="2400">
                <a:latin typeface="微软雅黑" panose="020B0503020204020204" charset="-122"/>
                <a:ea typeface="微软雅黑" panose="020B0503020204020204" charset="-122"/>
                <a:cs typeface="微软雅黑" panose="020B0503020204020204" charset="-122"/>
              </a:rPr>
              <a:t>目标域任务T</a:t>
            </a:r>
            <a:r>
              <a:rPr sz="2400" baseline="-25000">
                <a:latin typeface="微软雅黑" panose="020B0503020204020204" charset="-122"/>
                <a:ea typeface="微软雅黑" panose="020B0503020204020204" charset="-122"/>
                <a:cs typeface="微软雅黑" panose="020B0503020204020204" charset="-122"/>
              </a:rPr>
              <a:t>ta</a:t>
            </a:r>
            <a:r>
              <a:rPr sz="2400">
                <a:latin typeface="微软雅黑" panose="020B0503020204020204" charset="-122"/>
                <a:ea typeface="微软雅黑" panose="020B0503020204020204" charset="-122"/>
                <a:cs typeface="微软雅黑" panose="020B0503020204020204" charset="-122"/>
              </a:rPr>
              <a:t>和T</a:t>
            </a:r>
            <a:r>
              <a:rPr sz="2400" baseline="-25000">
                <a:latin typeface="微软雅黑" panose="020B0503020204020204" charset="-122"/>
                <a:ea typeface="微软雅黑" panose="020B0503020204020204" charset="-122"/>
                <a:cs typeface="微软雅黑" panose="020B0503020204020204" charset="-122"/>
              </a:rPr>
              <a:t>to</a:t>
            </a:r>
            <a:r>
              <a:rPr sz="2400">
                <a:latin typeface="微软雅黑" panose="020B0503020204020204" charset="-122"/>
                <a:ea typeface="微软雅黑" panose="020B0503020204020204" charset="-122"/>
                <a:cs typeface="微软雅黑" panose="020B0503020204020204" charset="-122"/>
              </a:rPr>
              <a:t>表示如下：</a:t>
            </a:r>
            <a:endParaRPr sz="240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4612640" y="2757170"/>
            <a:ext cx="7449820" cy="1630045"/>
          </a:xfrm>
          <a:prstGeom prst="rect">
            <a:avLst/>
          </a:prstGeom>
          <a:solidFill>
            <a:schemeClr val="accent1"/>
          </a:solidFill>
        </p:spPr>
        <p:txBody>
          <a:bodyPr wrap="square" rtlCol="0">
            <a:spAutoFit/>
          </a:bodyPr>
          <a:p>
            <a:pPr algn="just"/>
            <a:r>
              <a:rPr sz="2000">
                <a:latin typeface="微软雅黑" panose="020B0503020204020204" charset="-122"/>
                <a:ea typeface="微软雅黑" panose="020B0503020204020204" charset="-122"/>
                <a:cs typeface="微软雅黑" panose="020B0503020204020204" charset="-122"/>
              </a:rPr>
              <a:t>P</a:t>
            </a:r>
            <a:r>
              <a:rPr sz="2000" baseline="-25000">
                <a:latin typeface="微软雅黑" panose="020B0503020204020204" charset="-122"/>
                <a:ea typeface="微软雅黑" panose="020B0503020204020204" charset="-122"/>
                <a:cs typeface="微软雅黑" panose="020B0503020204020204" charset="-122"/>
              </a:rPr>
              <a:t>ta</a:t>
            </a:r>
            <a:r>
              <a:rPr sz="2000">
                <a:latin typeface="微软雅黑" panose="020B0503020204020204" charset="-122"/>
                <a:ea typeface="微软雅黑" panose="020B0503020204020204" charset="-122"/>
                <a:cs typeface="微软雅黑" panose="020B0503020204020204" charset="-122"/>
              </a:rPr>
              <a:t>为目标域预测值，即下一个活动预测值；θ</a:t>
            </a:r>
            <a:r>
              <a:rPr sz="2000" baseline="-25000">
                <a:latin typeface="微软雅黑" panose="020B0503020204020204" charset="-122"/>
                <a:ea typeface="微软雅黑" panose="020B0503020204020204" charset="-122"/>
                <a:cs typeface="微软雅黑" panose="020B0503020204020204" charset="-122"/>
              </a:rPr>
              <a:t>ta</a:t>
            </a:r>
            <a:r>
              <a:rPr sz="2000">
                <a:latin typeface="微软雅黑" panose="020B0503020204020204" charset="-122"/>
                <a:ea typeface="微软雅黑" panose="020B0503020204020204" charset="-122"/>
                <a:cs typeface="微软雅黑" panose="020B0503020204020204" charset="-122"/>
              </a:rPr>
              <a:t>为目标域模型参数，即下一个活动预测模型参数；f</a:t>
            </a:r>
            <a:r>
              <a:rPr sz="2000" baseline="-25000">
                <a:latin typeface="微软雅黑" panose="020B0503020204020204" charset="-122"/>
                <a:ea typeface="微软雅黑" panose="020B0503020204020204" charset="-122"/>
                <a:cs typeface="微软雅黑" panose="020B0503020204020204" charset="-122"/>
              </a:rPr>
              <a:t>ta</a:t>
            </a:r>
            <a:r>
              <a:rPr sz="2000">
                <a:latin typeface="微软雅黑" panose="020B0503020204020204" charset="-122"/>
                <a:ea typeface="微软雅黑" panose="020B0503020204020204" charset="-122"/>
                <a:cs typeface="微软雅黑" panose="020B0503020204020204" charset="-122"/>
              </a:rPr>
              <a:t>为X</a:t>
            </a:r>
            <a:r>
              <a:rPr sz="2000" baseline="-25000">
                <a:latin typeface="微软雅黑" panose="020B0503020204020204" charset="-122"/>
                <a:ea typeface="微软雅黑" panose="020B0503020204020204" charset="-122"/>
                <a:cs typeface="微软雅黑" panose="020B0503020204020204" charset="-122"/>
              </a:rPr>
              <a:t>ta</a:t>
            </a:r>
            <a:r>
              <a:rPr sz="2000">
                <a:latin typeface="微软雅黑" panose="020B0503020204020204" charset="-122"/>
                <a:ea typeface="微软雅黑" panose="020B0503020204020204" charset="-122"/>
                <a:cs typeface="微软雅黑" panose="020B0503020204020204" charset="-122"/>
              </a:rPr>
              <a:t>到P</a:t>
            </a:r>
            <a:r>
              <a:rPr sz="2000" baseline="-25000">
                <a:latin typeface="微软雅黑" panose="020B0503020204020204" charset="-122"/>
                <a:ea typeface="微软雅黑" panose="020B0503020204020204" charset="-122"/>
                <a:cs typeface="微软雅黑" panose="020B0503020204020204" charset="-122"/>
              </a:rPr>
              <a:t>ta</a:t>
            </a:r>
            <a:r>
              <a:rPr sz="2000">
                <a:latin typeface="微软雅黑" panose="020B0503020204020204" charset="-122"/>
                <a:ea typeface="微软雅黑" panose="020B0503020204020204" charset="-122"/>
                <a:cs typeface="微软雅黑" panose="020B0503020204020204" charset="-122"/>
              </a:rPr>
              <a:t>的函数映射；</a:t>
            </a:r>
            <a:endParaRPr sz="2000">
              <a:latin typeface="微软雅黑" panose="020B0503020204020204" charset="-122"/>
              <a:ea typeface="微软雅黑" panose="020B0503020204020204" charset="-122"/>
              <a:cs typeface="微软雅黑" panose="020B0503020204020204" charset="-122"/>
            </a:endParaRPr>
          </a:p>
          <a:p>
            <a:pPr algn="just"/>
            <a:endParaRPr sz="2000">
              <a:latin typeface="微软雅黑" panose="020B0503020204020204" charset="-122"/>
              <a:ea typeface="微软雅黑" panose="020B0503020204020204" charset="-122"/>
              <a:cs typeface="微软雅黑" panose="020B0503020204020204" charset="-122"/>
            </a:endParaRPr>
          </a:p>
          <a:p>
            <a:pPr algn="just"/>
            <a:r>
              <a:rPr sz="2000">
                <a:latin typeface="微软雅黑" panose="020B0503020204020204" charset="-122"/>
                <a:ea typeface="微软雅黑" panose="020B0503020204020204" charset="-122"/>
                <a:cs typeface="微软雅黑" panose="020B0503020204020204" charset="-122"/>
              </a:rPr>
              <a:t>P</a:t>
            </a:r>
            <a:r>
              <a:rPr sz="2000" baseline="-25000">
                <a:latin typeface="微软雅黑" panose="020B0503020204020204" charset="-122"/>
                <a:ea typeface="微软雅黑" panose="020B0503020204020204" charset="-122"/>
                <a:cs typeface="微软雅黑" panose="020B0503020204020204" charset="-122"/>
              </a:rPr>
              <a:t>to</a:t>
            </a:r>
            <a:r>
              <a:rPr sz="2000">
                <a:latin typeface="微软雅黑" panose="020B0503020204020204" charset="-122"/>
                <a:ea typeface="微软雅黑" panose="020B0503020204020204" charset="-122"/>
                <a:cs typeface="微软雅黑" panose="020B0503020204020204" charset="-122"/>
              </a:rPr>
              <a:t>为目标域预测值，即结果预测值；θ</a:t>
            </a:r>
            <a:r>
              <a:rPr sz="2000" baseline="-25000">
                <a:latin typeface="微软雅黑" panose="020B0503020204020204" charset="-122"/>
                <a:ea typeface="微软雅黑" panose="020B0503020204020204" charset="-122"/>
                <a:cs typeface="微软雅黑" panose="020B0503020204020204" charset="-122"/>
              </a:rPr>
              <a:t>to</a:t>
            </a:r>
            <a:r>
              <a:rPr sz="2000">
                <a:latin typeface="微软雅黑" panose="020B0503020204020204" charset="-122"/>
                <a:ea typeface="微软雅黑" panose="020B0503020204020204" charset="-122"/>
                <a:cs typeface="微软雅黑" panose="020B0503020204020204" charset="-122"/>
              </a:rPr>
              <a:t>为目标域模型参数，即结果预测模型参数；f</a:t>
            </a:r>
            <a:r>
              <a:rPr sz="2000" baseline="-25000">
                <a:latin typeface="微软雅黑" panose="020B0503020204020204" charset="-122"/>
                <a:ea typeface="微软雅黑" panose="020B0503020204020204" charset="-122"/>
                <a:cs typeface="微软雅黑" panose="020B0503020204020204" charset="-122"/>
              </a:rPr>
              <a:t>to</a:t>
            </a:r>
            <a:r>
              <a:rPr sz="2000">
                <a:latin typeface="微软雅黑" panose="020B0503020204020204" charset="-122"/>
                <a:ea typeface="微软雅黑" panose="020B0503020204020204" charset="-122"/>
                <a:cs typeface="微软雅黑" panose="020B0503020204020204" charset="-122"/>
              </a:rPr>
              <a:t>为X</a:t>
            </a:r>
            <a:r>
              <a:rPr sz="2000" baseline="-25000">
                <a:latin typeface="微软雅黑" panose="020B0503020204020204" charset="-122"/>
                <a:ea typeface="微软雅黑" panose="020B0503020204020204" charset="-122"/>
                <a:cs typeface="微软雅黑" panose="020B0503020204020204" charset="-122"/>
              </a:rPr>
              <a:t>to</a:t>
            </a:r>
            <a:r>
              <a:rPr sz="2000">
                <a:latin typeface="微软雅黑" panose="020B0503020204020204" charset="-122"/>
                <a:ea typeface="微软雅黑" panose="020B0503020204020204" charset="-122"/>
                <a:cs typeface="微软雅黑" panose="020B0503020204020204" charset="-122"/>
              </a:rPr>
              <a:t>到P</a:t>
            </a:r>
            <a:r>
              <a:rPr sz="2000" baseline="-25000">
                <a:latin typeface="微软雅黑" panose="020B0503020204020204" charset="-122"/>
                <a:ea typeface="微软雅黑" panose="020B0503020204020204" charset="-122"/>
                <a:cs typeface="微软雅黑" panose="020B0503020204020204" charset="-122"/>
              </a:rPr>
              <a:t>to</a:t>
            </a:r>
            <a:r>
              <a:rPr sz="2000">
                <a:latin typeface="微软雅黑" panose="020B0503020204020204" charset="-122"/>
                <a:ea typeface="微软雅黑" panose="020B0503020204020204" charset="-122"/>
                <a:cs typeface="微软雅黑" panose="020B0503020204020204" charset="-122"/>
              </a:rPr>
              <a:t>的函数映射。</a:t>
            </a:r>
            <a:endParaRPr sz="2000">
              <a:latin typeface="微软雅黑" panose="020B0503020204020204" charset="-122"/>
              <a:ea typeface="微软雅黑" panose="020B0503020204020204" charset="-122"/>
              <a:cs typeface="微软雅黑" panose="020B0503020204020204" charset="-122"/>
            </a:endParaRPr>
          </a:p>
        </p:txBody>
      </p:sp>
      <p:pic>
        <p:nvPicPr>
          <p:cNvPr id="10" name="图片 9"/>
          <p:cNvPicPr>
            <a:picLocks noChangeAspect="1"/>
          </p:cNvPicPr>
          <p:nvPr>
            <p:custDataLst>
              <p:tags r:id="rId3"/>
            </p:custDataLst>
          </p:nvPr>
        </p:nvPicPr>
        <p:blipFill>
          <a:blip r:embed="rId4"/>
          <a:stretch>
            <a:fillRect/>
          </a:stretch>
        </p:blipFill>
        <p:spPr>
          <a:xfrm>
            <a:off x="1346200" y="2909570"/>
            <a:ext cx="2575560" cy="594360"/>
          </a:xfrm>
          <a:prstGeom prst="rect">
            <a:avLst/>
          </a:prstGeom>
        </p:spPr>
      </p:pic>
      <p:pic>
        <p:nvPicPr>
          <p:cNvPr id="11" name="图片 10"/>
          <p:cNvPicPr>
            <a:picLocks noChangeAspect="1"/>
          </p:cNvPicPr>
          <p:nvPr>
            <p:custDataLst>
              <p:tags r:id="rId5"/>
            </p:custDataLst>
          </p:nvPr>
        </p:nvPicPr>
        <p:blipFill>
          <a:blip r:embed="rId6"/>
          <a:stretch>
            <a:fillRect/>
          </a:stretch>
        </p:blipFill>
        <p:spPr>
          <a:xfrm>
            <a:off x="1346200" y="3716020"/>
            <a:ext cx="2575560" cy="5029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635"/>
            <a:ext cx="12192001" cy="6715216"/>
            <a:chOff x="-1" y="-635"/>
            <a:chExt cx="12192001" cy="6715216"/>
          </a:xfrm>
        </p:grpSpPr>
        <p:pic>
          <p:nvPicPr>
            <p:cNvPr id="36" name="图片 35"/>
            <p:cNvPicPr>
              <a:picLocks noChangeAspect="1"/>
            </p:cNvPicPr>
            <p:nvPr/>
          </p:nvPicPr>
          <p:blipFill rotWithShape="1">
            <a:blip r:embed="rId1"/>
            <a:srcRect l="20133" b="45801"/>
            <a:stretch>
              <a:fillRect/>
            </a:stretch>
          </p:blipFill>
          <p:spPr>
            <a:xfrm>
              <a:off x="8146473" y="0"/>
              <a:ext cx="4045527" cy="3716977"/>
            </a:xfrm>
            <a:prstGeom prst="rect">
              <a:avLst/>
            </a:prstGeom>
          </p:spPr>
        </p:pic>
        <p:sp>
          <p:nvSpPr>
            <p:cNvPr id="37" name="矩形 36"/>
            <p:cNvSpPr/>
            <p:nvPr/>
          </p:nvSpPr>
          <p:spPr>
            <a:xfrm>
              <a:off x="-1" y="685346"/>
              <a:ext cx="12192000" cy="6029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zh-CN" altLang="en-US" sz="2400">
                  <a:latin typeface="微软雅黑" panose="020B0503020204020204" charset="-122"/>
                  <a:ea typeface="微软雅黑" panose="020B0503020204020204" charset="-122"/>
                  <a:cs typeface="微软雅黑" panose="020B0503020204020204" charset="-122"/>
                  <a:sym typeface="+mn-ea"/>
                </a:rPr>
                <a:t>随着深度学习的快速发展和成功的应用，许多神经网络模型被设计用于剩余时间预测。考虑到业务流程中的事件与自然语言处理中的单词相似，我们已经探索了递归神经网络等复杂的网络结构。特别是，具有LSTM结构的rnn已被许多研究所采用。对基本的LSTM模型进行了扩展，进一步提高了预测性能。此外，对抗性学习技术也被用于提高预测性能。</a:t>
              </a:r>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矩形 38"/>
            <p:cNvSpPr/>
            <p:nvPr/>
          </p:nvSpPr>
          <p:spPr>
            <a:xfrm>
              <a:off x="-1" y="-635"/>
              <a:ext cx="25273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4" name="Freeform 19"/>
          <p:cNvSpPr>
            <a:spLocks noEditPoints="1"/>
          </p:cNvSpPr>
          <p:nvPr/>
        </p:nvSpPr>
        <p:spPr bwMode="auto">
          <a:xfrm>
            <a:off x="6654800" y="4930140"/>
            <a:ext cx="312420" cy="315595"/>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latin typeface="Source Han Sans CN" panose="020B0500000000000000" pitchFamily="34" charset="-128"/>
              <a:ea typeface="Source Han Sans CN" panose="020B0500000000000000" pitchFamily="34" charset="-128"/>
              <a:cs typeface="+mn-ea"/>
              <a:sym typeface="+mn-lt"/>
            </a:endParaRPr>
          </a:p>
        </p:txBody>
      </p:sp>
      <p:sp>
        <p:nvSpPr>
          <p:cNvPr id="33" name="PA-文本框 6"/>
          <p:cNvSpPr txBox="1"/>
          <p:nvPr>
            <p:custDataLst>
              <p:tags r:id="rId2"/>
            </p:custDataLst>
          </p:nvPr>
        </p:nvSpPr>
        <p:spPr>
          <a:xfrm>
            <a:off x="443230" y="19685"/>
            <a:ext cx="5071745" cy="645160"/>
          </a:xfrm>
          <a:prstGeom prst="rect">
            <a:avLst/>
          </a:prstGeom>
          <a:noFill/>
        </p:spPr>
        <p:txBody>
          <a:bodyPr wrap="square" rtlCol="0">
            <a:spAutoFit/>
          </a:bodyPr>
          <a:p>
            <a:pPr lvl="0" algn="just">
              <a:buClrTx/>
              <a:buSzTx/>
              <a:buFontTx/>
            </a:pPr>
            <a:r>
              <a:rPr lang="zh-CN" altLang="en-US" sz="3600" b="1" dirty="0">
                <a:solidFill>
                  <a:schemeClr val="accent1">
                    <a:lumMod val="75000"/>
                  </a:schemeClr>
                </a:solidFill>
                <a:latin typeface="微软雅黑" panose="020B0503020204020204" charset="-122"/>
                <a:ea typeface="微软雅黑" panose="020B0503020204020204" charset="-122"/>
                <a:sym typeface="+mn-ea"/>
              </a:rPr>
              <a:t>多任务预测方法</a:t>
            </a:r>
            <a:endParaRPr lang="zh-CN" altLang="en-US" sz="3600" b="1" dirty="0">
              <a:solidFill>
                <a:schemeClr val="accent1">
                  <a:lumMod val="75000"/>
                </a:schemeClr>
              </a:solidFill>
              <a:latin typeface="微软雅黑" panose="020B0503020204020204" charset="-122"/>
              <a:ea typeface="微软雅黑" panose="020B0503020204020204" charset="-122"/>
              <a:sym typeface="+mn-ea"/>
            </a:endParaRPr>
          </a:p>
        </p:txBody>
      </p:sp>
      <p:sp>
        <p:nvSpPr>
          <p:cNvPr id="3" name="文本框 2"/>
          <p:cNvSpPr txBox="1"/>
          <p:nvPr>
            <p:custDataLst>
              <p:tags r:id="rId3"/>
            </p:custDataLst>
          </p:nvPr>
        </p:nvSpPr>
        <p:spPr>
          <a:xfrm>
            <a:off x="344170" y="824230"/>
            <a:ext cx="11657330" cy="829945"/>
          </a:xfrm>
          <a:prstGeom prst="rect">
            <a:avLst/>
          </a:prstGeom>
          <a:noFill/>
        </p:spPr>
        <p:txBody>
          <a:bodyPr wrap="square" rtlCol="0">
            <a:spAutoFit/>
          </a:bodyPr>
          <a:p>
            <a:pPr indent="0" algn="just">
              <a:buFont typeface="Wingdings" panose="05000000000000000000" charset="0"/>
              <a:buNone/>
            </a:pPr>
            <a:r>
              <a:rPr lang="en-US" sz="2400" b="0">
                <a:latin typeface="微软雅黑" panose="020B0503020204020204" charset="-122"/>
                <a:ea typeface="微软雅黑" panose="020B0503020204020204" charset="-122"/>
                <a:cs typeface="微软雅黑" panose="020B0503020204020204" charset="-122"/>
              </a:rPr>
              <a:t>(3)</a:t>
            </a:r>
            <a:r>
              <a:rPr sz="2400" b="0">
                <a:latin typeface="微软雅黑" panose="020B0503020204020204" charset="-122"/>
                <a:ea typeface="微软雅黑" panose="020B0503020204020204" charset="-122"/>
                <a:cs typeface="微软雅黑" panose="020B0503020204020204" charset="-122"/>
              </a:rPr>
              <a:t>获取源域数据d和源域任务t的相关知识，得到函数映射fs。然后，将映射fs转移到目标域后，分别从目标域数据D</a:t>
            </a:r>
            <a:r>
              <a:rPr sz="2400" b="0" baseline="-25000">
                <a:latin typeface="微软雅黑" panose="020B0503020204020204" charset="-122"/>
                <a:ea typeface="微软雅黑" panose="020B0503020204020204" charset="-122"/>
                <a:cs typeface="微软雅黑" panose="020B0503020204020204" charset="-122"/>
              </a:rPr>
              <a:t>ta</a:t>
            </a:r>
            <a:r>
              <a:rPr sz="2400" b="0">
                <a:latin typeface="微软雅黑" panose="020B0503020204020204" charset="-122"/>
                <a:ea typeface="微软雅黑" panose="020B0503020204020204" charset="-122"/>
                <a:cs typeface="微软雅黑" panose="020B0503020204020204" charset="-122"/>
              </a:rPr>
              <a:t>和D</a:t>
            </a:r>
            <a:r>
              <a:rPr sz="2400" b="0" baseline="-25000">
                <a:latin typeface="微软雅黑" panose="020B0503020204020204" charset="-122"/>
                <a:ea typeface="微软雅黑" panose="020B0503020204020204" charset="-122"/>
                <a:cs typeface="微软雅黑" panose="020B0503020204020204" charset="-122"/>
              </a:rPr>
              <a:t>to</a:t>
            </a:r>
            <a:r>
              <a:rPr sz="2400" b="0">
                <a:latin typeface="微软雅黑" panose="020B0503020204020204" charset="-122"/>
                <a:ea typeface="微软雅黑" panose="020B0503020204020204" charset="-122"/>
                <a:cs typeface="微软雅黑" panose="020B0503020204020204" charset="-122"/>
              </a:rPr>
              <a:t>中学习目标域任务T</a:t>
            </a:r>
            <a:r>
              <a:rPr sz="2400" b="0" baseline="-25000">
                <a:latin typeface="微软雅黑" panose="020B0503020204020204" charset="-122"/>
                <a:ea typeface="微软雅黑" panose="020B0503020204020204" charset="-122"/>
                <a:cs typeface="微软雅黑" panose="020B0503020204020204" charset="-122"/>
              </a:rPr>
              <a:t>ta</a:t>
            </a:r>
            <a:r>
              <a:rPr sz="2400" b="0">
                <a:latin typeface="微软雅黑" panose="020B0503020204020204" charset="-122"/>
                <a:ea typeface="微软雅黑" panose="020B0503020204020204" charset="-122"/>
                <a:cs typeface="微软雅黑" panose="020B0503020204020204" charset="-122"/>
              </a:rPr>
              <a:t>和T</a:t>
            </a:r>
            <a:r>
              <a:rPr sz="2400" b="0" baseline="-25000">
                <a:latin typeface="微软雅黑" panose="020B0503020204020204" charset="-122"/>
                <a:ea typeface="微软雅黑" panose="020B0503020204020204" charset="-122"/>
                <a:cs typeface="微软雅黑" panose="020B0503020204020204" charset="-122"/>
              </a:rPr>
              <a:t>to</a:t>
            </a:r>
            <a:r>
              <a:rPr sz="2400" b="0">
                <a:latin typeface="微软雅黑" panose="020B0503020204020204" charset="-122"/>
                <a:ea typeface="微软雅黑" panose="020B0503020204020204" charset="-122"/>
                <a:cs typeface="微软雅黑" panose="020B0503020204020204" charset="-122"/>
              </a:rPr>
              <a:t>的函数映射f</a:t>
            </a:r>
            <a:r>
              <a:rPr sz="2400" b="0" baseline="-25000">
                <a:latin typeface="微软雅黑" panose="020B0503020204020204" charset="-122"/>
                <a:ea typeface="微软雅黑" panose="020B0503020204020204" charset="-122"/>
                <a:cs typeface="微软雅黑" panose="020B0503020204020204" charset="-122"/>
              </a:rPr>
              <a:t>ta</a:t>
            </a:r>
            <a:r>
              <a:rPr sz="2400" b="0">
                <a:latin typeface="微软雅黑" panose="020B0503020204020204" charset="-122"/>
                <a:ea typeface="微软雅黑" panose="020B0503020204020204" charset="-122"/>
                <a:cs typeface="微软雅黑" panose="020B0503020204020204" charset="-122"/>
              </a:rPr>
              <a:t>和f</a:t>
            </a:r>
            <a:r>
              <a:rPr sz="2400" b="0" baseline="-25000">
                <a:latin typeface="微软雅黑" panose="020B0503020204020204" charset="-122"/>
                <a:ea typeface="微软雅黑" panose="020B0503020204020204" charset="-122"/>
                <a:cs typeface="微软雅黑" panose="020B0503020204020204" charset="-122"/>
              </a:rPr>
              <a:t>to</a:t>
            </a:r>
            <a:r>
              <a:rPr sz="2400" b="0">
                <a:latin typeface="微软雅黑" panose="020B0503020204020204" charset="-122"/>
                <a:ea typeface="微软雅黑" panose="020B0503020204020204" charset="-122"/>
                <a:cs typeface="微软雅黑" panose="020B0503020204020204" charset="-122"/>
              </a:rPr>
              <a:t>。</a:t>
            </a:r>
            <a:endParaRPr sz="2400" b="0">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custDataLst>
              <p:tags r:id="rId4"/>
            </p:custDataLst>
          </p:nvPr>
        </p:nvPicPr>
        <p:blipFill>
          <a:blip r:embed="rId5"/>
          <a:stretch>
            <a:fillRect/>
          </a:stretch>
        </p:blipFill>
        <p:spPr>
          <a:xfrm>
            <a:off x="896620" y="1915795"/>
            <a:ext cx="10187305" cy="46075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635"/>
            <a:ext cx="12192001" cy="6715216"/>
            <a:chOff x="-1" y="-635"/>
            <a:chExt cx="12192001" cy="6715216"/>
          </a:xfrm>
        </p:grpSpPr>
        <p:pic>
          <p:nvPicPr>
            <p:cNvPr id="36" name="图片 35"/>
            <p:cNvPicPr>
              <a:picLocks noChangeAspect="1"/>
            </p:cNvPicPr>
            <p:nvPr/>
          </p:nvPicPr>
          <p:blipFill rotWithShape="1">
            <a:blip r:embed="rId1"/>
            <a:srcRect l="20133" b="45801"/>
            <a:stretch>
              <a:fillRect/>
            </a:stretch>
          </p:blipFill>
          <p:spPr>
            <a:xfrm>
              <a:off x="8146473" y="0"/>
              <a:ext cx="4045527" cy="3716977"/>
            </a:xfrm>
            <a:prstGeom prst="rect">
              <a:avLst/>
            </a:prstGeom>
          </p:spPr>
        </p:pic>
        <p:sp>
          <p:nvSpPr>
            <p:cNvPr id="37" name="矩形 36"/>
            <p:cNvSpPr/>
            <p:nvPr/>
          </p:nvSpPr>
          <p:spPr>
            <a:xfrm>
              <a:off x="-1" y="685346"/>
              <a:ext cx="12192000" cy="6029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zh-CN" altLang="en-US" sz="2400">
                  <a:latin typeface="微软雅黑" panose="020B0503020204020204" charset="-122"/>
                  <a:ea typeface="微软雅黑" panose="020B0503020204020204" charset="-122"/>
                  <a:cs typeface="微软雅黑" panose="020B0503020204020204" charset="-122"/>
                  <a:sym typeface="+mn-ea"/>
                </a:rPr>
                <a:t>随着深度学习的快速发展和成功的应用，许多神经网络模型被设计用于剩余时间预测。考虑到业务流程中的事件与自然语言处理中的单词相似，我们已经探索了递归神经网络等复杂的网络结构。特别是，具有LSTM结构的rnn已被许多研究所采用。对基本的LSTM模型进行了扩展，进一步提高了预测性能。此外，对抗性学习技术也被用于提高预测性能。</a:t>
              </a:r>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矩形 38"/>
            <p:cNvSpPr/>
            <p:nvPr/>
          </p:nvSpPr>
          <p:spPr>
            <a:xfrm>
              <a:off x="-1" y="-635"/>
              <a:ext cx="25273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4" name="Freeform 19"/>
          <p:cNvSpPr>
            <a:spLocks noEditPoints="1"/>
          </p:cNvSpPr>
          <p:nvPr/>
        </p:nvSpPr>
        <p:spPr bwMode="auto">
          <a:xfrm>
            <a:off x="6654800" y="4930140"/>
            <a:ext cx="312420" cy="315595"/>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latin typeface="Source Han Sans CN" panose="020B0500000000000000" pitchFamily="34" charset="-128"/>
              <a:ea typeface="Source Han Sans CN" panose="020B0500000000000000" pitchFamily="34" charset="-128"/>
              <a:cs typeface="+mn-ea"/>
              <a:sym typeface="+mn-lt"/>
            </a:endParaRPr>
          </a:p>
        </p:txBody>
      </p:sp>
      <p:sp>
        <p:nvSpPr>
          <p:cNvPr id="33" name="PA-文本框 6"/>
          <p:cNvSpPr txBox="1"/>
          <p:nvPr>
            <p:custDataLst>
              <p:tags r:id="rId2"/>
            </p:custDataLst>
          </p:nvPr>
        </p:nvSpPr>
        <p:spPr>
          <a:xfrm>
            <a:off x="443230" y="19685"/>
            <a:ext cx="5071745" cy="645160"/>
          </a:xfrm>
          <a:prstGeom prst="rect">
            <a:avLst/>
          </a:prstGeom>
          <a:noFill/>
        </p:spPr>
        <p:txBody>
          <a:bodyPr wrap="square" rtlCol="0">
            <a:spAutoFit/>
          </a:bodyPr>
          <a:p>
            <a:pPr lvl="0" algn="just">
              <a:buClrTx/>
              <a:buSzTx/>
              <a:buFontTx/>
            </a:pPr>
            <a:r>
              <a:rPr lang="zh-CN" altLang="en-US" sz="3600" b="1" dirty="0">
                <a:solidFill>
                  <a:schemeClr val="accent1">
                    <a:lumMod val="75000"/>
                  </a:schemeClr>
                </a:solidFill>
                <a:latin typeface="微软雅黑" panose="020B0503020204020204" charset="-122"/>
                <a:ea typeface="微软雅黑" panose="020B0503020204020204" charset="-122"/>
                <a:sym typeface="+mn-ea"/>
              </a:rPr>
              <a:t>多任务预测方法</a:t>
            </a:r>
            <a:endParaRPr lang="zh-CN" altLang="en-US" sz="3600" b="1" dirty="0">
              <a:solidFill>
                <a:schemeClr val="accent1">
                  <a:lumMod val="75000"/>
                </a:schemeClr>
              </a:solidFill>
              <a:latin typeface="微软雅黑" panose="020B0503020204020204" charset="-122"/>
              <a:ea typeface="微软雅黑" panose="020B0503020204020204" charset="-122"/>
              <a:sym typeface="+mn-ea"/>
            </a:endParaRPr>
          </a:p>
        </p:txBody>
      </p:sp>
      <p:sp>
        <p:nvSpPr>
          <p:cNvPr id="3" name="文本框 2"/>
          <p:cNvSpPr txBox="1"/>
          <p:nvPr>
            <p:custDataLst>
              <p:tags r:id="rId3"/>
            </p:custDataLst>
          </p:nvPr>
        </p:nvSpPr>
        <p:spPr>
          <a:xfrm>
            <a:off x="344170" y="824230"/>
            <a:ext cx="11657330" cy="460375"/>
          </a:xfrm>
          <a:prstGeom prst="rect">
            <a:avLst/>
          </a:prstGeom>
          <a:noFill/>
        </p:spPr>
        <p:txBody>
          <a:bodyPr wrap="square" rtlCol="0">
            <a:spAutoFit/>
          </a:bodyPr>
          <a:p>
            <a:pPr indent="0" algn="just">
              <a:buFont typeface="Wingdings" panose="05000000000000000000" charset="0"/>
              <a:buNone/>
            </a:pPr>
            <a:r>
              <a:rPr sz="2400" b="0">
                <a:latin typeface="微软雅黑" panose="020B0503020204020204" charset="-122"/>
                <a:ea typeface="微软雅黑" panose="020B0503020204020204" charset="-122"/>
                <a:cs typeface="微软雅黑" panose="020B0503020204020204" charset="-122"/>
              </a:rPr>
              <a:t>具体表达式如下：</a:t>
            </a:r>
            <a:endParaRPr sz="2400" b="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5770880" y="787400"/>
            <a:ext cx="6204585" cy="4523105"/>
          </a:xfrm>
          <a:prstGeom prst="rect">
            <a:avLst/>
          </a:prstGeom>
          <a:solidFill>
            <a:schemeClr val="accent1"/>
          </a:solidFill>
        </p:spPr>
        <p:txBody>
          <a:bodyPr wrap="square" rtlCol="0">
            <a:spAutoFit/>
          </a:bodyPr>
          <a:p>
            <a:r>
              <a:rPr sz="2400">
                <a:latin typeface="微软雅黑" panose="020B0503020204020204" charset="-122"/>
                <a:ea typeface="微软雅黑" panose="020B0503020204020204" charset="-122"/>
                <a:cs typeface="微软雅黑" panose="020B0503020204020204" charset="-122"/>
              </a:rPr>
              <a:t>Ls、Lta、Lto分别为训练前任务MAM、下一个活动预测任务和结果预测任务的损失函数；</a:t>
            </a:r>
            <a:endParaRPr sz="2400">
              <a:latin typeface="微软雅黑" panose="020B0503020204020204" charset="-122"/>
              <a:ea typeface="微软雅黑" panose="020B0503020204020204" charset="-122"/>
              <a:cs typeface="微软雅黑" panose="020B0503020204020204" charset="-122"/>
            </a:endParaRPr>
          </a:p>
          <a:p>
            <a:endParaRPr sz="2400">
              <a:latin typeface="微软雅黑" panose="020B0503020204020204" charset="-122"/>
              <a:ea typeface="微软雅黑" panose="020B0503020204020204" charset="-122"/>
              <a:cs typeface="微软雅黑" panose="020B0503020204020204" charset="-122"/>
            </a:endParaRPr>
          </a:p>
          <a:p>
            <a:r>
              <a:rPr sz="2400">
                <a:latin typeface="微软雅黑" panose="020B0503020204020204" charset="-122"/>
                <a:ea typeface="微软雅黑" panose="020B0503020204020204" charset="-122"/>
                <a:cs typeface="微软雅黑" panose="020B0503020204020204" charset="-122"/>
              </a:rPr>
              <a:t>θs、θta、θto为源域模型和目标域模型的参数，分别具有部分相同的模型参数θb和部分不同的模型参数；</a:t>
            </a:r>
            <a:endParaRPr sz="2400">
              <a:latin typeface="微软雅黑" panose="020B0503020204020204" charset="-122"/>
              <a:ea typeface="微软雅黑" panose="020B0503020204020204" charset="-122"/>
              <a:cs typeface="微软雅黑" panose="020B0503020204020204" charset="-122"/>
            </a:endParaRPr>
          </a:p>
          <a:p>
            <a:endParaRPr sz="2400">
              <a:latin typeface="微软雅黑" panose="020B0503020204020204" charset="-122"/>
              <a:ea typeface="微软雅黑" panose="020B0503020204020204" charset="-122"/>
              <a:cs typeface="微软雅黑" panose="020B0503020204020204" charset="-122"/>
            </a:endParaRPr>
          </a:p>
          <a:p>
            <a:r>
              <a:rPr sz="2400">
                <a:latin typeface="微软雅黑" panose="020B0503020204020204" charset="-122"/>
                <a:ea typeface="微软雅黑" panose="020B0503020204020204" charset="-122"/>
                <a:cs typeface="微软雅黑" panose="020B0503020204020204" charset="-122"/>
              </a:rPr>
              <a:t>θm表示源域模型中未转移到目标域模型的部分，即</a:t>
            </a:r>
            <a:r>
              <a:rPr lang="zh-CN" sz="2400">
                <a:latin typeface="微软雅黑" panose="020B0503020204020204" charset="-122"/>
                <a:ea typeface="微软雅黑" panose="020B0503020204020204" charset="-122"/>
                <a:cs typeface="微软雅黑" panose="020B0503020204020204" charset="-122"/>
              </a:rPr>
              <a:t>掩蔽</a:t>
            </a:r>
            <a:r>
              <a:rPr sz="2400">
                <a:latin typeface="微软雅黑" panose="020B0503020204020204" charset="-122"/>
                <a:ea typeface="微软雅黑" panose="020B0503020204020204" charset="-122"/>
                <a:cs typeface="微软雅黑" panose="020B0503020204020204" charset="-122"/>
              </a:rPr>
              <a:t>活动模型模块；θa表示目标域模型所特有的参数，即图中的下一个活动模块；θo表示目标域模型所特有的参数，即结果模块。</a:t>
            </a:r>
            <a:endParaRPr sz="2400">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custDataLst>
              <p:tags r:id="rId4"/>
            </p:custDataLst>
          </p:nvPr>
        </p:nvPicPr>
        <p:blipFill>
          <a:blip r:embed="rId5"/>
          <a:stretch>
            <a:fillRect/>
          </a:stretch>
        </p:blipFill>
        <p:spPr>
          <a:xfrm>
            <a:off x="1026795" y="1660525"/>
            <a:ext cx="3878580" cy="594360"/>
          </a:xfrm>
          <a:prstGeom prst="rect">
            <a:avLst/>
          </a:prstGeom>
        </p:spPr>
      </p:pic>
      <p:pic>
        <p:nvPicPr>
          <p:cNvPr id="6" name="图片 5"/>
          <p:cNvPicPr>
            <a:picLocks noChangeAspect="1"/>
          </p:cNvPicPr>
          <p:nvPr>
            <p:custDataLst>
              <p:tags r:id="rId6"/>
            </p:custDataLst>
          </p:nvPr>
        </p:nvPicPr>
        <p:blipFill>
          <a:blip r:embed="rId7"/>
          <a:stretch>
            <a:fillRect/>
          </a:stretch>
        </p:blipFill>
        <p:spPr>
          <a:xfrm>
            <a:off x="1026795" y="2481580"/>
            <a:ext cx="4488180" cy="556260"/>
          </a:xfrm>
          <a:prstGeom prst="rect">
            <a:avLst/>
          </a:prstGeom>
        </p:spPr>
      </p:pic>
      <p:pic>
        <p:nvPicPr>
          <p:cNvPr id="12" name="图片 11"/>
          <p:cNvPicPr>
            <a:picLocks noChangeAspect="1"/>
          </p:cNvPicPr>
          <p:nvPr>
            <p:custDataLst>
              <p:tags r:id="rId8"/>
            </p:custDataLst>
          </p:nvPr>
        </p:nvPicPr>
        <p:blipFill>
          <a:blip r:embed="rId9"/>
          <a:stretch>
            <a:fillRect/>
          </a:stretch>
        </p:blipFill>
        <p:spPr>
          <a:xfrm>
            <a:off x="1026795" y="3264535"/>
            <a:ext cx="4541520" cy="571500"/>
          </a:xfrm>
          <a:prstGeom prst="rect">
            <a:avLst/>
          </a:prstGeom>
        </p:spPr>
      </p:pic>
      <p:pic>
        <p:nvPicPr>
          <p:cNvPr id="13" name="图片 12"/>
          <p:cNvPicPr>
            <a:picLocks noChangeAspect="1"/>
          </p:cNvPicPr>
          <p:nvPr>
            <p:custDataLst>
              <p:tags r:id="rId10"/>
            </p:custDataLst>
          </p:nvPr>
        </p:nvPicPr>
        <p:blipFill>
          <a:blip r:embed="rId11"/>
          <a:stretch>
            <a:fillRect/>
          </a:stretch>
        </p:blipFill>
        <p:spPr>
          <a:xfrm>
            <a:off x="1026795" y="4062730"/>
            <a:ext cx="2004060" cy="518160"/>
          </a:xfrm>
          <a:prstGeom prst="rect">
            <a:avLst/>
          </a:prstGeom>
        </p:spPr>
      </p:pic>
      <p:pic>
        <p:nvPicPr>
          <p:cNvPr id="14" name="图片 13"/>
          <p:cNvPicPr>
            <a:picLocks noChangeAspect="1"/>
          </p:cNvPicPr>
          <p:nvPr>
            <p:custDataLst>
              <p:tags r:id="rId12"/>
            </p:custDataLst>
          </p:nvPr>
        </p:nvPicPr>
        <p:blipFill>
          <a:blip r:embed="rId13"/>
          <a:stretch>
            <a:fillRect/>
          </a:stretch>
        </p:blipFill>
        <p:spPr>
          <a:xfrm>
            <a:off x="1026795" y="4807585"/>
            <a:ext cx="2019300" cy="541020"/>
          </a:xfrm>
          <a:prstGeom prst="rect">
            <a:avLst/>
          </a:prstGeom>
        </p:spPr>
      </p:pic>
      <p:pic>
        <p:nvPicPr>
          <p:cNvPr id="15" name="图片 14"/>
          <p:cNvPicPr>
            <a:picLocks noChangeAspect="1"/>
          </p:cNvPicPr>
          <p:nvPr>
            <p:custDataLst>
              <p:tags r:id="rId14"/>
            </p:custDataLst>
          </p:nvPr>
        </p:nvPicPr>
        <p:blipFill>
          <a:blip r:embed="rId15"/>
          <a:stretch>
            <a:fillRect/>
          </a:stretch>
        </p:blipFill>
        <p:spPr>
          <a:xfrm>
            <a:off x="1026795" y="5575300"/>
            <a:ext cx="2049780" cy="556260"/>
          </a:xfrm>
          <a:prstGeom prst="rect">
            <a:avLst/>
          </a:prstGeom>
        </p:spPr>
      </p:pic>
      <p:sp>
        <p:nvSpPr>
          <p:cNvPr id="16" name="文本框 15"/>
          <p:cNvSpPr txBox="1"/>
          <p:nvPr/>
        </p:nvSpPr>
        <p:spPr>
          <a:xfrm>
            <a:off x="3742690" y="5381625"/>
            <a:ext cx="8232775" cy="1476375"/>
          </a:xfrm>
          <a:prstGeom prst="rect">
            <a:avLst/>
          </a:prstGeom>
          <a:solidFill>
            <a:schemeClr val="accent1"/>
          </a:solidFill>
        </p:spPr>
        <p:txBody>
          <a:bodyPr wrap="square" rtlCol="0">
            <a:spAutoFit/>
          </a:bodyPr>
          <a:p>
            <a:pPr algn="just"/>
            <a:r>
              <a:rPr lang="zh-CN" altLang="en-US">
                <a:latin typeface="微软雅黑" panose="020B0503020204020204" charset="-122"/>
                <a:ea typeface="微软雅黑" panose="020B0503020204020204" charset="-122"/>
                <a:cs typeface="微软雅黑" panose="020B0503020204020204" charset="-122"/>
              </a:rPr>
              <a:t>训练源域模型最终得到最优的模型参数</a:t>
            </a: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θs</a:t>
            </a: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选择θs’中的最优参数部分θb并转移到目标域，以便在训练目标域模型时可以利用目标域任务Tta和Tto。最终，利用微调策略，分别花费较少的数据和时间来训练目标域模型（即下一个活动预测模型和结果预测模型），得到最优模型参数θta’和θto’，获得性能良好的预测模型</a:t>
            </a:r>
            <a:r>
              <a:rPr lang="zh-CN" altLang="en-US"/>
              <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635"/>
            <a:ext cx="12192001" cy="6715216"/>
            <a:chOff x="-1" y="-635"/>
            <a:chExt cx="12192001" cy="6715216"/>
          </a:xfrm>
        </p:grpSpPr>
        <p:pic>
          <p:nvPicPr>
            <p:cNvPr id="36" name="图片 35"/>
            <p:cNvPicPr>
              <a:picLocks noChangeAspect="1"/>
            </p:cNvPicPr>
            <p:nvPr/>
          </p:nvPicPr>
          <p:blipFill rotWithShape="1">
            <a:blip r:embed="rId1"/>
            <a:srcRect l="20133" b="45801"/>
            <a:stretch>
              <a:fillRect/>
            </a:stretch>
          </p:blipFill>
          <p:spPr>
            <a:xfrm>
              <a:off x="8146473" y="0"/>
              <a:ext cx="4045527" cy="3716977"/>
            </a:xfrm>
            <a:prstGeom prst="rect">
              <a:avLst/>
            </a:prstGeom>
          </p:spPr>
        </p:pic>
        <p:sp>
          <p:nvSpPr>
            <p:cNvPr id="37" name="矩形 36"/>
            <p:cNvSpPr/>
            <p:nvPr/>
          </p:nvSpPr>
          <p:spPr>
            <a:xfrm>
              <a:off x="-1" y="685346"/>
              <a:ext cx="12192000" cy="6029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zh-CN" altLang="en-US" sz="2400">
                  <a:latin typeface="微软雅黑" panose="020B0503020204020204" charset="-122"/>
                  <a:ea typeface="微软雅黑" panose="020B0503020204020204" charset="-122"/>
                  <a:cs typeface="微软雅黑" panose="020B0503020204020204" charset="-122"/>
                  <a:sym typeface="+mn-ea"/>
                </a:rPr>
                <a:t>随着深度学习的快速发展和成功的应用，许多神经网络模型被设计用于剩余时间预测。考虑到业务流程中的事件与自然语言处理中的单词相似，我们已经探索了递归神经网络等复杂的网络结构。特别是，具有LSTM结构的rnn已被许多研究所采用。对基本的LSTM模型进行了扩展，进一步提高了预测性能。此外，对抗性学习技术也被用于提高预测性能。</a:t>
              </a:r>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矩形 38"/>
            <p:cNvSpPr/>
            <p:nvPr/>
          </p:nvSpPr>
          <p:spPr>
            <a:xfrm>
              <a:off x="-1" y="-635"/>
              <a:ext cx="25273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4" name="Freeform 19"/>
          <p:cNvSpPr>
            <a:spLocks noEditPoints="1"/>
          </p:cNvSpPr>
          <p:nvPr/>
        </p:nvSpPr>
        <p:spPr bwMode="auto">
          <a:xfrm>
            <a:off x="6654800" y="4930140"/>
            <a:ext cx="312420" cy="315595"/>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latin typeface="Source Han Sans CN" panose="020B0500000000000000" pitchFamily="34" charset="-128"/>
              <a:ea typeface="Source Han Sans CN" panose="020B0500000000000000" pitchFamily="34" charset="-128"/>
              <a:cs typeface="+mn-ea"/>
              <a:sym typeface="+mn-lt"/>
            </a:endParaRPr>
          </a:p>
        </p:txBody>
      </p:sp>
      <p:sp>
        <p:nvSpPr>
          <p:cNvPr id="33" name="PA-文本框 6"/>
          <p:cNvSpPr txBox="1"/>
          <p:nvPr>
            <p:custDataLst>
              <p:tags r:id="rId2"/>
            </p:custDataLst>
          </p:nvPr>
        </p:nvSpPr>
        <p:spPr>
          <a:xfrm>
            <a:off x="443230" y="19685"/>
            <a:ext cx="5071745" cy="645160"/>
          </a:xfrm>
          <a:prstGeom prst="rect">
            <a:avLst/>
          </a:prstGeom>
          <a:noFill/>
        </p:spPr>
        <p:txBody>
          <a:bodyPr wrap="square" rtlCol="0">
            <a:spAutoFit/>
          </a:bodyPr>
          <a:p>
            <a:pPr lvl="0" algn="just">
              <a:buClrTx/>
              <a:buSzTx/>
              <a:buFontTx/>
            </a:pPr>
            <a:r>
              <a:rPr lang="zh-CN" altLang="en-US" sz="3600" b="1" dirty="0">
                <a:solidFill>
                  <a:schemeClr val="accent1">
                    <a:lumMod val="75000"/>
                  </a:schemeClr>
                </a:solidFill>
                <a:latin typeface="微软雅黑" panose="020B0503020204020204" charset="-122"/>
                <a:ea typeface="微软雅黑" panose="020B0503020204020204" charset="-122"/>
                <a:sym typeface="+mn-ea"/>
              </a:rPr>
              <a:t>多任务预测方法</a:t>
            </a:r>
            <a:endParaRPr lang="zh-CN" altLang="en-US" sz="3600" b="1" dirty="0">
              <a:solidFill>
                <a:schemeClr val="accent1">
                  <a:lumMod val="75000"/>
                </a:schemeClr>
              </a:solidFill>
              <a:latin typeface="微软雅黑" panose="020B0503020204020204" charset="-122"/>
              <a:ea typeface="微软雅黑" panose="020B0503020204020204" charset="-122"/>
              <a:sym typeface="+mn-ea"/>
            </a:endParaRPr>
          </a:p>
        </p:txBody>
      </p:sp>
      <p:sp>
        <p:nvSpPr>
          <p:cNvPr id="3" name="文本框 2"/>
          <p:cNvSpPr txBox="1"/>
          <p:nvPr>
            <p:custDataLst>
              <p:tags r:id="rId3"/>
            </p:custDataLst>
          </p:nvPr>
        </p:nvSpPr>
        <p:spPr>
          <a:xfrm>
            <a:off x="344170" y="824230"/>
            <a:ext cx="11657330" cy="460375"/>
          </a:xfrm>
          <a:prstGeom prst="rect">
            <a:avLst/>
          </a:prstGeom>
          <a:noFill/>
        </p:spPr>
        <p:txBody>
          <a:bodyPr wrap="square" rtlCol="0">
            <a:spAutoFit/>
          </a:bodyPr>
          <a:p>
            <a:pPr marL="342900" indent="-342900" algn="just">
              <a:buFont typeface="Wingdings" panose="05000000000000000000" charset="0"/>
              <a:buChar char="l"/>
            </a:pPr>
            <a:r>
              <a:rPr sz="2400" b="1">
                <a:latin typeface="微软雅黑" panose="020B0503020204020204" charset="-122"/>
                <a:ea typeface="微软雅黑" panose="020B0503020204020204" charset="-122"/>
                <a:cs typeface="微软雅黑" panose="020B0503020204020204" charset="-122"/>
              </a:rPr>
              <a:t> Pre-training task</a:t>
            </a:r>
            <a:endParaRPr sz="2400" b="1">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443230" y="1443990"/>
            <a:ext cx="11492230" cy="829945"/>
          </a:xfrm>
          <a:prstGeom prst="rect">
            <a:avLst/>
          </a:prstGeom>
          <a:noFill/>
        </p:spPr>
        <p:txBody>
          <a:bodyPr wrap="square" rtlCol="0">
            <a:spAutoFit/>
          </a:bodyPr>
          <a:p>
            <a:pPr algn="just"/>
            <a:r>
              <a:rPr sz="2400">
                <a:latin typeface="微软雅黑" panose="020B0503020204020204" charset="-122"/>
                <a:ea typeface="微软雅黑" panose="020B0503020204020204" charset="-122"/>
                <a:cs typeface="微软雅黑" panose="020B0503020204020204" charset="-122"/>
              </a:rPr>
              <a:t>在本文中，重新制定</a:t>
            </a:r>
            <a:r>
              <a:rPr lang="zh-CN" sz="2400">
                <a:latin typeface="微软雅黑" panose="020B0503020204020204" charset="-122"/>
                <a:ea typeface="微软雅黑" panose="020B0503020204020204" charset="-122"/>
                <a:cs typeface="微软雅黑" panose="020B0503020204020204" charset="-122"/>
              </a:rPr>
              <a:t>预</a:t>
            </a:r>
            <a:r>
              <a:rPr sz="2400">
                <a:latin typeface="微软雅黑" panose="020B0503020204020204" charset="-122"/>
                <a:ea typeface="微软雅黑" panose="020B0503020204020204" charset="-122"/>
                <a:cs typeface="微软雅黑" panose="020B0503020204020204" charset="-122"/>
              </a:rPr>
              <a:t>训练任务</a:t>
            </a:r>
            <a:r>
              <a:rPr sz="2400">
                <a:latin typeface="微软雅黑" panose="020B0503020204020204" charset="-122"/>
                <a:ea typeface="微软雅黑" panose="020B0503020204020204" charset="-122"/>
                <a:cs typeface="微软雅黑" panose="020B0503020204020204" charset="-122"/>
                <a:sym typeface="+mn-ea"/>
              </a:rPr>
              <a:t>掩蔽</a:t>
            </a:r>
            <a:r>
              <a:rPr sz="2400">
                <a:latin typeface="微软雅黑" panose="020B0503020204020204" charset="-122"/>
                <a:ea typeface="微软雅黑" panose="020B0503020204020204" charset="-122"/>
                <a:cs typeface="微软雅黑" panose="020B0503020204020204" charset="-122"/>
              </a:rPr>
              <a:t>活动模型PBPM任务。</a:t>
            </a:r>
            <a:r>
              <a:rPr lang="zh-CN" sz="2400">
                <a:latin typeface="微软雅黑" panose="020B0503020204020204" charset="-122"/>
                <a:ea typeface="微软雅黑" panose="020B0503020204020204" charset="-122"/>
                <a:cs typeface="微软雅黑" panose="020B0503020204020204" charset="-122"/>
              </a:rPr>
              <a:t>预</a:t>
            </a:r>
            <a:r>
              <a:rPr sz="2400">
                <a:latin typeface="微软雅黑" panose="020B0503020204020204" charset="-122"/>
                <a:ea typeface="微软雅黑" panose="020B0503020204020204" charset="-122"/>
                <a:cs typeface="微软雅黑" panose="020B0503020204020204" charset="-122"/>
              </a:rPr>
              <a:t>训练任务的掩蔽活动模型的结构如图4所示。</a:t>
            </a:r>
            <a:endParaRPr sz="240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668655" y="2748915"/>
            <a:ext cx="5374005" cy="2861310"/>
          </a:xfrm>
          <a:prstGeom prst="rect">
            <a:avLst/>
          </a:prstGeom>
          <a:solidFill>
            <a:schemeClr val="accent1"/>
          </a:solidFill>
        </p:spPr>
        <p:txBody>
          <a:bodyPr wrap="square" rtlCol="0">
            <a:spAutoFit/>
          </a:bodyPr>
          <a:p>
            <a:pPr algn="just"/>
            <a:r>
              <a:rPr sz="2000">
                <a:latin typeface="微软雅黑" panose="020B0503020204020204" charset="-122"/>
                <a:ea typeface="微软雅黑" panose="020B0503020204020204" charset="-122"/>
                <a:cs typeface="微软雅黑" panose="020B0503020204020204" charset="-122"/>
                <a:sym typeface="+mn-ea"/>
              </a:rPr>
              <a:t>与BERT使用三个嵌入特征的单位和的</a:t>
            </a:r>
            <a:r>
              <a:rPr lang="zh-CN" sz="2000">
                <a:latin typeface="微软雅黑" panose="020B0503020204020204" charset="-122"/>
                <a:ea typeface="微软雅黑" panose="020B0503020204020204" charset="-122"/>
                <a:cs typeface="微软雅黑" panose="020B0503020204020204" charset="-122"/>
                <a:sym typeface="+mn-ea"/>
              </a:rPr>
              <a:t>预</a:t>
            </a:r>
            <a:r>
              <a:rPr sz="2000">
                <a:latin typeface="微软雅黑" panose="020B0503020204020204" charset="-122"/>
                <a:ea typeface="微软雅黑" panose="020B0503020204020204" charset="-122"/>
                <a:cs typeface="微软雅黑" panose="020B0503020204020204" charset="-122"/>
                <a:sym typeface="+mn-ea"/>
              </a:rPr>
              <a:t>训练任务不同，本文提出的</a:t>
            </a:r>
            <a:r>
              <a:rPr lang="zh-CN" sz="2000">
                <a:latin typeface="微软雅黑" panose="020B0503020204020204" charset="-122"/>
                <a:ea typeface="微软雅黑" panose="020B0503020204020204" charset="-122"/>
                <a:cs typeface="微软雅黑" panose="020B0503020204020204" charset="-122"/>
                <a:sym typeface="+mn-ea"/>
              </a:rPr>
              <a:t>预</a:t>
            </a:r>
            <a:r>
              <a:rPr sz="2000">
                <a:latin typeface="微软雅黑" panose="020B0503020204020204" charset="-122"/>
                <a:ea typeface="微软雅黑" panose="020B0503020204020204" charset="-122"/>
                <a:cs typeface="微软雅黑" panose="020B0503020204020204" charset="-122"/>
                <a:sym typeface="+mn-ea"/>
              </a:rPr>
              <a:t>训练任务MAM的输入是活动嵌入和位置嵌入。</a:t>
            </a:r>
            <a:endParaRPr sz="2000">
              <a:latin typeface="微软雅黑" panose="020B0503020204020204" charset="-122"/>
              <a:ea typeface="微软雅黑" panose="020B0503020204020204" charset="-122"/>
              <a:cs typeface="微软雅黑" panose="020B0503020204020204" charset="-122"/>
              <a:sym typeface="+mn-ea"/>
            </a:endParaRPr>
          </a:p>
          <a:p>
            <a:pPr algn="just"/>
            <a:endParaRPr sz="2000">
              <a:latin typeface="微软雅黑" panose="020B0503020204020204" charset="-122"/>
              <a:ea typeface="微软雅黑" panose="020B0503020204020204" charset="-122"/>
              <a:cs typeface="微软雅黑" panose="020B0503020204020204" charset="-122"/>
              <a:sym typeface="+mn-ea"/>
            </a:endParaRPr>
          </a:p>
          <a:p>
            <a:pPr algn="just"/>
            <a:r>
              <a:rPr sz="2000">
                <a:latin typeface="微软雅黑" panose="020B0503020204020204" charset="-122"/>
                <a:ea typeface="微软雅黑" panose="020B0503020204020204" charset="-122"/>
                <a:cs typeface="微软雅黑" panose="020B0503020204020204" charset="-122"/>
                <a:sym typeface="+mn-ea"/>
              </a:rPr>
              <a:t>BERT通过在MAM中输入两个嵌入特征，将活动的位置和轨迹放在一起建模，当前层中的每个活动表示都是基于使用自注意机制的前一层中的所有活动。</a:t>
            </a:r>
            <a:endParaRPr sz="2000">
              <a:latin typeface="微软雅黑" panose="020B0503020204020204" charset="-122"/>
              <a:ea typeface="微软雅黑" panose="020B0503020204020204" charset="-122"/>
              <a:cs typeface="微软雅黑" panose="020B0503020204020204" charset="-122"/>
            </a:endParaRPr>
          </a:p>
          <a:p>
            <a:pPr algn="just"/>
            <a:endParaRPr lang="zh-CN" altLang="en-US" sz="2000"/>
          </a:p>
        </p:txBody>
      </p:sp>
      <p:pic>
        <p:nvPicPr>
          <p:cNvPr id="6" name="图片 5"/>
          <p:cNvPicPr>
            <a:picLocks noChangeAspect="1"/>
          </p:cNvPicPr>
          <p:nvPr>
            <p:custDataLst>
              <p:tags r:id="rId4"/>
            </p:custDataLst>
          </p:nvPr>
        </p:nvPicPr>
        <p:blipFill>
          <a:blip r:embed="rId5"/>
          <a:stretch>
            <a:fillRect/>
          </a:stretch>
        </p:blipFill>
        <p:spPr>
          <a:xfrm>
            <a:off x="6030595" y="2573655"/>
            <a:ext cx="5904865" cy="3362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635"/>
            <a:ext cx="12192001" cy="6715216"/>
            <a:chOff x="-1" y="-635"/>
            <a:chExt cx="12192001" cy="6715216"/>
          </a:xfrm>
        </p:grpSpPr>
        <p:pic>
          <p:nvPicPr>
            <p:cNvPr id="36" name="图片 35"/>
            <p:cNvPicPr>
              <a:picLocks noChangeAspect="1"/>
            </p:cNvPicPr>
            <p:nvPr/>
          </p:nvPicPr>
          <p:blipFill rotWithShape="1">
            <a:blip r:embed="rId1"/>
            <a:srcRect l="20133" b="45801"/>
            <a:stretch>
              <a:fillRect/>
            </a:stretch>
          </p:blipFill>
          <p:spPr>
            <a:xfrm>
              <a:off x="8146473" y="0"/>
              <a:ext cx="4045527" cy="3716977"/>
            </a:xfrm>
            <a:prstGeom prst="rect">
              <a:avLst/>
            </a:prstGeom>
          </p:spPr>
        </p:pic>
        <p:sp>
          <p:nvSpPr>
            <p:cNvPr id="37" name="矩形 36"/>
            <p:cNvSpPr/>
            <p:nvPr/>
          </p:nvSpPr>
          <p:spPr>
            <a:xfrm>
              <a:off x="-1" y="685346"/>
              <a:ext cx="12192000" cy="6029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zh-CN" altLang="en-US" sz="2400">
                  <a:latin typeface="微软雅黑" panose="020B0503020204020204" charset="-122"/>
                  <a:ea typeface="微软雅黑" panose="020B0503020204020204" charset="-122"/>
                  <a:cs typeface="微软雅黑" panose="020B0503020204020204" charset="-122"/>
                  <a:sym typeface="+mn-ea"/>
                </a:rPr>
                <a:t>随着深度学习的快速发展和成功的应用，许多神经网络模型被设计用于剩余时间预测。考虑到业务流程中的事件与自然语言处理中的单词相似，我们已经探索了递归神经网络等复杂的网络结构。特别是，具有LSTM结构的rnn已被许多研究所采用。对基本的LSTM模型进行了扩展，进一步提高了预测性能。此外，对抗性学习技术也被用于提高预测性能。</a:t>
              </a:r>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矩形 38"/>
            <p:cNvSpPr/>
            <p:nvPr/>
          </p:nvSpPr>
          <p:spPr>
            <a:xfrm>
              <a:off x="-1" y="-635"/>
              <a:ext cx="25273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4" name="Freeform 19"/>
          <p:cNvSpPr>
            <a:spLocks noEditPoints="1"/>
          </p:cNvSpPr>
          <p:nvPr/>
        </p:nvSpPr>
        <p:spPr bwMode="auto">
          <a:xfrm>
            <a:off x="6654800" y="4930140"/>
            <a:ext cx="312420" cy="315595"/>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latin typeface="Source Han Sans CN" panose="020B0500000000000000" pitchFamily="34" charset="-128"/>
              <a:ea typeface="Source Han Sans CN" panose="020B0500000000000000" pitchFamily="34" charset="-128"/>
              <a:cs typeface="+mn-ea"/>
              <a:sym typeface="+mn-lt"/>
            </a:endParaRPr>
          </a:p>
        </p:txBody>
      </p:sp>
      <p:sp>
        <p:nvSpPr>
          <p:cNvPr id="33" name="PA-文本框 6"/>
          <p:cNvSpPr txBox="1"/>
          <p:nvPr>
            <p:custDataLst>
              <p:tags r:id="rId2"/>
            </p:custDataLst>
          </p:nvPr>
        </p:nvSpPr>
        <p:spPr>
          <a:xfrm>
            <a:off x="443230" y="19685"/>
            <a:ext cx="5071745" cy="645160"/>
          </a:xfrm>
          <a:prstGeom prst="rect">
            <a:avLst/>
          </a:prstGeom>
          <a:noFill/>
        </p:spPr>
        <p:txBody>
          <a:bodyPr wrap="square" rtlCol="0">
            <a:spAutoFit/>
          </a:bodyPr>
          <a:p>
            <a:pPr lvl="0" algn="just">
              <a:buClrTx/>
              <a:buSzTx/>
              <a:buFontTx/>
            </a:pPr>
            <a:r>
              <a:rPr lang="zh-CN" altLang="en-US" sz="3600" b="1" dirty="0">
                <a:solidFill>
                  <a:schemeClr val="accent1">
                    <a:lumMod val="75000"/>
                  </a:schemeClr>
                </a:solidFill>
                <a:latin typeface="微软雅黑" panose="020B0503020204020204" charset="-122"/>
                <a:ea typeface="微软雅黑" panose="020B0503020204020204" charset="-122"/>
                <a:sym typeface="+mn-ea"/>
              </a:rPr>
              <a:t>多任务预测方法</a:t>
            </a:r>
            <a:endParaRPr lang="zh-CN" altLang="en-US" sz="3600" b="1" dirty="0">
              <a:solidFill>
                <a:schemeClr val="accent1">
                  <a:lumMod val="75000"/>
                </a:schemeClr>
              </a:solidFill>
              <a:latin typeface="微软雅黑" panose="020B0503020204020204" charset="-122"/>
              <a:ea typeface="微软雅黑" panose="020B0503020204020204" charset="-122"/>
              <a:sym typeface="+mn-ea"/>
            </a:endParaRPr>
          </a:p>
        </p:txBody>
      </p:sp>
      <p:sp>
        <p:nvSpPr>
          <p:cNvPr id="3" name="文本框 2"/>
          <p:cNvSpPr txBox="1"/>
          <p:nvPr>
            <p:custDataLst>
              <p:tags r:id="rId3"/>
            </p:custDataLst>
          </p:nvPr>
        </p:nvSpPr>
        <p:spPr>
          <a:xfrm>
            <a:off x="344170" y="824230"/>
            <a:ext cx="11657330" cy="460375"/>
          </a:xfrm>
          <a:prstGeom prst="rect">
            <a:avLst/>
          </a:prstGeom>
          <a:noFill/>
        </p:spPr>
        <p:txBody>
          <a:bodyPr wrap="square" rtlCol="0">
            <a:spAutoFit/>
          </a:bodyPr>
          <a:p>
            <a:pPr marL="342900" indent="-342900" algn="just">
              <a:buFont typeface="Wingdings" panose="05000000000000000000" charset="0"/>
              <a:buChar char="l"/>
            </a:pPr>
            <a:r>
              <a:rPr sz="2400" b="1">
                <a:latin typeface="微软雅黑" panose="020B0503020204020204" charset="-122"/>
                <a:ea typeface="微软雅黑" panose="020B0503020204020204" charset="-122"/>
                <a:cs typeface="微软雅黑" panose="020B0503020204020204" charset="-122"/>
              </a:rPr>
              <a:t> Pre-training task</a:t>
            </a:r>
            <a:endParaRPr sz="2400" b="1">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443230" y="1490345"/>
            <a:ext cx="5328285" cy="4399915"/>
          </a:xfrm>
          <a:prstGeom prst="rect">
            <a:avLst/>
          </a:prstGeom>
          <a:noFill/>
        </p:spPr>
        <p:txBody>
          <a:bodyPr wrap="square" rtlCol="0">
            <a:spAutoFit/>
          </a:bodyPr>
          <a:p>
            <a:pPr algn="just"/>
            <a:r>
              <a:rPr sz="2000">
                <a:latin typeface="微软雅黑" panose="020B0503020204020204" charset="-122"/>
                <a:ea typeface="微软雅黑" panose="020B0503020204020204" charset="-122"/>
                <a:cs typeface="微软雅黑" panose="020B0503020204020204" charset="-122"/>
              </a:rPr>
              <a:t>由于应用场景的不同，</a:t>
            </a:r>
            <a:r>
              <a:rPr sz="2000">
                <a:solidFill>
                  <a:schemeClr val="accent2">
                    <a:lumMod val="75000"/>
                  </a:schemeClr>
                </a:solidFill>
                <a:latin typeface="微软雅黑" panose="020B0503020204020204" charset="-122"/>
                <a:ea typeface="微软雅黑" panose="020B0503020204020204" charset="-122"/>
                <a:cs typeface="微软雅黑" panose="020B0503020204020204" charset="-122"/>
              </a:rPr>
              <a:t>传统的</a:t>
            </a:r>
            <a:r>
              <a:rPr lang="zh-CN" sz="2000">
                <a:solidFill>
                  <a:schemeClr val="accent2">
                    <a:lumMod val="75000"/>
                  </a:schemeClr>
                </a:solidFill>
                <a:latin typeface="微软雅黑" panose="020B0503020204020204" charset="-122"/>
                <a:ea typeface="微软雅黑" panose="020B0503020204020204" charset="-122"/>
                <a:cs typeface="微软雅黑" panose="020B0503020204020204" charset="-122"/>
              </a:rPr>
              <a:t>预</a:t>
            </a:r>
            <a:r>
              <a:rPr sz="2000">
                <a:solidFill>
                  <a:schemeClr val="accent2">
                    <a:lumMod val="75000"/>
                  </a:schemeClr>
                </a:solidFill>
                <a:latin typeface="微软雅黑" panose="020B0503020204020204" charset="-122"/>
                <a:ea typeface="微软雅黑" panose="020B0503020204020204" charset="-122"/>
                <a:cs typeface="微软雅黑" panose="020B0503020204020204" charset="-122"/>
              </a:rPr>
              <a:t>训练任务MLM中80%-10%-10%的训练策略</a:t>
            </a:r>
            <a:r>
              <a:rPr sz="2000">
                <a:latin typeface="微软雅黑" panose="020B0503020204020204" charset="-122"/>
                <a:ea typeface="微软雅黑" panose="020B0503020204020204" charset="-122"/>
                <a:cs typeface="微软雅黑" panose="020B0503020204020204" charset="-122"/>
              </a:rPr>
              <a:t>可能不适用于本文提出的训练前任务MAM</a:t>
            </a:r>
            <a:r>
              <a:rPr lang="zh-CN" sz="2000">
                <a:latin typeface="微软雅黑" panose="020B0503020204020204" charset="-122"/>
                <a:ea typeface="微软雅黑" panose="020B0503020204020204" charset="-122"/>
                <a:cs typeface="微软雅黑" panose="020B0503020204020204" charset="-122"/>
              </a:rPr>
              <a:t>。</a:t>
            </a:r>
            <a:endParaRPr lang="zh-CN" sz="2000">
              <a:latin typeface="微软雅黑" panose="020B0503020204020204" charset="-122"/>
              <a:ea typeface="微软雅黑" panose="020B0503020204020204" charset="-122"/>
              <a:cs typeface="微软雅黑" panose="020B0503020204020204" charset="-122"/>
            </a:endParaRPr>
          </a:p>
          <a:p>
            <a:pPr algn="just"/>
            <a:endParaRPr lang="zh-CN" sz="2000">
              <a:latin typeface="微软雅黑" panose="020B0503020204020204" charset="-122"/>
              <a:ea typeface="微软雅黑" panose="020B0503020204020204" charset="-122"/>
              <a:cs typeface="微软雅黑" panose="020B0503020204020204" charset="-122"/>
            </a:endParaRPr>
          </a:p>
          <a:p>
            <a:pPr algn="just"/>
            <a:r>
              <a:rPr lang="zh-CN" sz="2000">
                <a:latin typeface="微软雅黑" panose="020B0503020204020204" charset="-122"/>
                <a:ea typeface="微软雅黑" panose="020B0503020204020204" charset="-122"/>
                <a:cs typeface="微软雅黑" panose="020B0503020204020204" charset="-122"/>
              </a:rPr>
              <a:t>因此，本文需要重新考虑训练前任务MAM的训练细节，以找到最适合PBPM任务的预训练策略。</a:t>
            </a:r>
            <a:endParaRPr lang="zh-CN" sz="2000">
              <a:latin typeface="微软雅黑" panose="020B0503020204020204" charset="-122"/>
              <a:ea typeface="微软雅黑" panose="020B0503020204020204" charset="-122"/>
              <a:cs typeface="微软雅黑" panose="020B0503020204020204" charset="-122"/>
            </a:endParaRPr>
          </a:p>
          <a:p>
            <a:pPr algn="just"/>
            <a:endParaRPr lang="zh-CN" sz="2000">
              <a:latin typeface="微软雅黑" panose="020B0503020204020204" charset="-122"/>
              <a:ea typeface="微软雅黑" panose="020B0503020204020204" charset="-122"/>
              <a:cs typeface="微软雅黑" panose="020B0503020204020204" charset="-122"/>
            </a:endParaRPr>
          </a:p>
          <a:p>
            <a:pPr algn="just"/>
            <a:r>
              <a:rPr lang="zh-CN" sz="2000">
                <a:latin typeface="微软雅黑" panose="020B0503020204020204" charset="-122"/>
                <a:ea typeface="微软雅黑" panose="020B0503020204020204" charset="-122"/>
                <a:cs typeface="微软雅黑" panose="020B0503020204020204" charset="-122"/>
              </a:rPr>
              <a:t>图5显示了MLM的传统80%-10%-10%掩蔽策略和</a:t>
            </a:r>
            <a:r>
              <a:rPr lang="zh-CN" sz="2000">
                <a:solidFill>
                  <a:schemeClr val="accent2">
                    <a:lumMod val="75000"/>
                  </a:schemeClr>
                </a:solidFill>
                <a:latin typeface="微软雅黑" panose="020B0503020204020204" charset="-122"/>
                <a:ea typeface="微软雅黑" panose="020B0503020204020204" charset="-122"/>
                <a:cs typeface="微软雅黑" panose="020B0503020204020204" charset="-122"/>
              </a:rPr>
              <a:t>使用统一的“[MASK]”替换的掩蔽策略</a:t>
            </a:r>
            <a:r>
              <a:rPr lang="zh-CN" sz="2000">
                <a:latin typeface="微软雅黑" panose="020B0503020204020204" charset="-122"/>
                <a:ea typeface="微软雅黑" panose="020B0503020204020204" charset="-122"/>
                <a:cs typeface="微软雅黑" panose="020B0503020204020204" charset="-122"/>
              </a:rPr>
              <a:t>。</a:t>
            </a:r>
            <a:endParaRPr lang="zh-CN" sz="2000">
              <a:latin typeface="微软雅黑" panose="020B0503020204020204" charset="-122"/>
              <a:ea typeface="微软雅黑" panose="020B0503020204020204" charset="-122"/>
              <a:cs typeface="微软雅黑" panose="020B0503020204020204" charset="-122"/>
            </a:endParaRPr>
          </a:p>
          <a:p>
            <a:pPr algn="just"/>
            <a:endParaRPr lang="zh-CN" sz="2000">
              <a:latin typeface="微软雅黑" panose="020B0503020204020204" charset="-122"/>
              <a:ea typeface="微软雅黑" panose="020B0503020204020204" charset="-122"/>
              <a:cs typeface="微软雅黑" panose="020B0503020204020204" charset="-122"/>
            </a:endParaRPr>
          </a:p>
          <a:p>
            <a:pPr algn="just"/>
            <a:r>
              <a:rPr lang="zh-CN" sz="2000">
                <a:latin typeface="微软雅黑" panose="020B0503020204020204" charset="-122"/>
                <a:ea typeface="微软雅黑" panose="020B0503020204020204" charset="-122"/>
                <a:cs typeface="微软雅黑" panose="020B0503020204020204" charset="-122"/>
              </a:rPr>
              <a:t>传统的80%-10%-10%的掩蔽策略是，80%直接被“[MASK]”取代，10%被其他任意活动取代，10%保留原始活动。</a:t>
            </a:r>
            <a:endParaRPr lang="zh-CN" sz="2000">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custDataLst>
              <p:tags r:id="rId4"/>
            </p:custDataLst>
          </p:nvPr>
        </p:nvPicPr>
        <p:blipFill>
          <a:blip r:embed="rId5"/>
          <a:stretch>
            <a:fillRect/>
          </a:stretch>
        </p:blipFill>
        <p:spPr>
          <a:xfrm>
            <a:off x="6096000" y="1562100"/>
            <a:ext cx="6179820" cy="42748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A-矩形 1"/>
          <p:cNvSpPr/>
          <p:nvPr>
            <p:custDataLst>
              <p:tags r:id="rId1"/>
            </p:custDataLst>
          </p:nvPr>
        </p:nvSpPr>
        <p:spPr>
          <a:xfrm>
            <a:off x="3842385" y="3028315"/>
            <a:ext cx="7379335" cy="75311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Source Han Sans CN" panose="020B0500000000000000" pitchFamily="34" charset="-128"/>
              <a:ea typeface="Source Han Sans CN" panose="020B0500000000000000" pitchFamily="34" charset="-128"/>
              <a:sym typeface="FZHei-B01S" panose="02010601030101010101" pitchFamily="2" charset="-122"/>
            </a:endParaRPr>
          </a:p>
        </p:txBody>
      </p:sp>
      <p:sp>
        <p:nvSpPr>
          <p:cNvPr id="53" name="PA-矩形 1"/>
          <p:cNvSpPr/>
          <p:nvPr>
            <p:custDataLst>
              <p:tags r:id="rId2"/>
            </p:custDataLst>
          </p:nvPr>
        </p:nvSpPr>
        <p:spPr>
          <a:xfrm>
            <a:off x="3843655" y="1901190"/>
            <a:ext cx="7379335" cy="75311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Source Han Sans CN" panose="020B0500000000000000" pitchFamily="34" charset="-128"/>
              <a:ea typeface="Source Han Sans CN" panose="020B0500000000000000" pitchFamily="34" charset="-128"/>
              <a:sym typeface="FZHei-B01S" panose="02010601030101010101" pitchFamily="2" charset="-122"/>
            </a:endParaRPr>
          </a:p>
        </p:txBody>
      </p:sp>
      <p:sp>
        <p:nvSpPr>
          <p:cNvPr id="54" name="PA-矩形 1"/>
          <p:cNvSpPr/>
          <p:nvPr>
            <p:custDataLst>
              <p:tags r:id="rId3"/>
            </p:custDataLst>
          </p:nvPr>
        </p:nvSpPr>
        <p:spPr>
          <a:xfrm>
            <a:off x="3845560" y="774065"/>
            <a:ext cx="7379335" cy="75311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Source Han Sans CN" panose="020B0500000000000000" pitchFamily="34" charset="-128"/>
              <a:ea typeface="Source Han Sans CN" panose="020B0500000000000000" pitchFamily="34" charset="-128"/>
              <a:sym typeface="FZHei-B01S" panose="02010601030101010101" pitchFamily="2" charset="-122"/>
            </a:endParaRPr>
          </a:p>
        </p:txBody>
      </p:sp>
      <p:sp>
        <p:nvSpPr>
          <p:cNvPr id="33" name="PA-矩形 1"/>
          <p:cNvSpPr/>
          <p:nvPr>
            <p:custDataLst>
              <p:tags r:id="rId4"/>
            </p:custDataLst>
          </p:nvPr>
        </p:nvSpPr>
        <p:spPr>
          <a:xfrm>
            <a:off x="3844290" y="4155440"/>
            <a:ext cx="7379335" cy="75311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Source Han Sans CN" panose="020B0500000000000000" pitchFamily="34" charset="-128"/>
              <a:ea typeface="Source Han Sans CN" panose="020B0500000000000000" pitchFamily="34" charset="-128"/>
              <a:sym typeface="FZHei-B01S" panose="02010601030101010101" pitchFamily="2" charset="-122"/>
            </a:endParaRPr>
          </a:p>
        </p:txBody>
      </p:sp>
      <p:sp>
        <p:nvSpPr>
          <p:cNvPr id="51" name="PA-矩形 1"/>
          <p:cNvSpPr/>
          <p:nvPr>
            <p:custDataLst>
              <p:tags r:id="rId5"/>
            </p:custDataLst>
          </p:nvPr>
        </p:nvSpPr>
        <p:spPr>
          <a:xfrm>
            <a:off x="3844925" y="5282565"/>
            <a:ext cx="7379335" cy="75311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latin typeface="Source Han Sans CN" panose="020B0500000000000000" pitchFamily="34" charset="-128"/>
              <a:ea typeface="Source Han Sans CN" panose="020B0500000000000000" pitchFamily="34" charset="-128"/>
              <a:sym typeface="FZHei-B01S" panose="02010601030101010101" pitchFamily="2" charset="-122"/>
            </a:endParaRPr>
          </a:p>
        </p:txBody>
      </p:sp>
      <p:sp>
        <p:nvSpPr>
          <p:cNvPr id="2" name="椭圆 1"/>
          <p:cNvSpPr/>
          <p:nvPr/>
        </p:nvSpPr>
        <p:spPr>
          <a:xfrm>
            <a:off x="-201614" y="2307880"/>
            <a:ext cx="2527301" cy="25273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3" name="椭圆 2"/>
          <p:cNvSpPr/>
          <p:nvPr/>
        </p:nvSpPr>
        <p:spPr>
          <a:xfrm>
            <a:off x="-891449" y="1530005"/>
            <a:ext cx="3136901" cy="31369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zh-CN" altLang="en-US"/>
          </a:p>
        </p:txBody>
      </p:sp>
      <p:sp>
        <p:nvSpPr>
          <p:cNvPr id="4" name="文本框 2"/>
          <p:cNvSpPr txBox="1">
            <a:spLocks noChangeArrowheads="1"/>
          </p:cNvSpPr>
          <p:nvPr/>
        </p:nvSpPr>
        <p:spPr bwMode="auto">
          <a:xfrm>
            <a:off x="421222" y="2312414"/>
            <a:ext cx="73660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3600" b="1" dirty="0">
                <a:solidFill>
                  <a:schemeClr val="bg1"/>
                </a:solidFill>
                <a:latin typeface="微软雅黑" panose="020B0503020204020204" charset="-122"/>
                <a:ea typeface="微软雅黑" panose="020B0503020204020204" charset="-122"/>
              </a:rPr>
              <a:t>目录</a:t>
            </a:r>
            <a:endParaRPr lang="zh-CN" altLang="en-US" sz="3600" b="1" dirty="0">
              <a:solidFill>
                <a:schemeClr val="bg1"/>
              </a:solidFill>
              <a:latin typeface="微软雅黑" panose="020B0503020204020204" charset="-122"/>
              <a:ea typeface="微软雅黑" panose="020B0503020204020204" charset="-122"/>
            </a:endParaRPr>
          </a:p>
        </p:txBody>
      </p:sp>
      <p:sp>
        <p:nvSpPr>
          <p:cNvPr id="17" name="矩形 16"/>
          <p:cNvSpPr/>
          <p:nvPr>
            <p:custDataLst>
              <p:tags r:id="rId6"/>
            </p:custDataLst>
          </p:nvPr>
        </p:nvSpPr>
        <p:spPr>
          <a:xfrm>
            <a:off x="4801739" y="819930"/>
            <a:ext cx="2410142" cy="583565"/>
          </a:xfrm>
          <a:prstGeom prst="rect">
            <a:avLst/>
          </a:prstGeom>
          <a:ln>
            <a:noFill/>
          </a:ln>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1" u="none" strike="noStrike" kern="1200" cap="none" spc="0" normalizeH="0" baseline="0" noProof="0" dirty="0">
                <a:ln>
                  <a:noFill/>
                </a:ln>
                <a:solidFill>
                  <a:schemeClr val="tx1">
                    <a:lumMod val="75000"/>
                    <a:lumOff val="25000"/>
                  </a:schemeClr>
                </a:solidFill>
                <a:effectLst/>
                <a:uLnTx/>
                <a:uFillTx/>
                <a:latin typeface="微软雅黑" panose="020B0503020204020204" charset="-122"/>
                <a:ea typeface="微软雅黑" panose="020B0503020204020204" charset="-122"/>
                <a:sym typeface="Arial" panose="020B0604020202020204" pitchFamily="34" charset="0"/>
              </a:rPr>
              <a:t>01</a:t>
            </a:r>
            <a:endParaRPr kumimoji="0" lang="zh-CN" altLang="en-US" sz="3200" b="0" i="1" u="none" strike="noStrike" kern="1200" cap="none" spc="0" normalizeH="0" baseline="0" noProof="0" dirty="0">
              <a:ln>
                <a:noFill/>
              </a:ln>
              <a:solidFill>
                <a:schemeClr val="tx1">
                  <a:lumMod val="75000"/>
                  <a:lumOff val="25000"/>
                </a:schemeClr>
              </a:solidFill>
              <a:effectLst/>
              <a:uLnTx/>
              <a:uFillTx/>
              <a:latin typeface="微软雅黑" panose="020B0503020204020204" charset="-122"/>
              <a:ea typeface="微软雅黑" panose="020B0503020204020204" charset="-122"/>
              <a:sym typeface="Arial" panose="020B0604020202020204" pitchFamily="34" charset="0"/>
            </a:endParaRPr>
          </a:p>
        </p:txBody>
      </p:sp>
      <p:sp>
        <p:nvSpPr>
          <p:cNvPr id="22" name="TextBox 35"/>
          <p:cNvSpPr txBox="1"/>
          <p:nvPr>
            <p:custDataLst>
              <p:tags r:id="rId7"/>
            </p:custDataLst>
          </p:nvPr>
        </p:nvSpPr>
        <p:spPr>
          <a:xfrm>
            <a:off x="7240270" y="873125"/>
            <a:ext cx="2047875" cy="485775"/>
          </a:xfrm>
          <a:prstGeom prst="rect">
            <a:avLst/>
          </a:prstGeom>
          <a:noFill/>
        </p:spPr>
        <p:txBody>
          <a:bodyPr wrap="none" lIns="0" tIns="0" rIns="0" bIns="0" anchor="ctr" anchorCtr="0">
            <a:noAutofit/>
          </a:bodyPr>
          <a:lstStyle/>
          <a:p>
            <a:pPr defTabSz="1219200">
              <a:defRPr/>
            </a:pPr>
            <a:r>
              <a:rPr lang="zh-CN" altLang="en-US" sz="2400" b="1" kern="0" dirty="0">
                <a:solidFill>
                  <a:schemeClr val="tx1">
                    <a:lumMod val="65000"/>
                    <a:lumOff val="35000"/>
                  </a:schemeClr>
                </a:solidFill>
                <a:latin typeface="微软雅黑" panose="020B0503020204020204" charset="-122"/>
                <a:ea typeface="微软雅黑" panose="020B0503020204020204" charset="-122"/>
                <a:sym typeface="FZHei-B01S" panose="02010601030101010101" pitchFamily="2" charset="-122"/>
              </a:rPr>
              <a:t>介绍</a:t>
            </a:r>
            <a:endParaRPr lang="zh-CN" altLang="en-US" sz="2400" b="1" kern="0" dirty="0">
              <a:solidFill>
                <a:schemeClr val="tx1">
                  <a:lumMod val="65000"/>
                  <a:lumOff val="35000"/>
                </a:schemeClr>
              </a:solidFill>
              <a:latin typeface="微软雅黑" panose="020B0503020204020204" charset="-122"/>
              <a:ea typeface="微软雅黑" panose="020B0503020204020204" charset="-122"/>
              <a:sym typeface="FZHei-B01S" panose="02010601030101010101" pitchFamily="2" charset="-122"/>
            </a:endParaRPr>
          </a:p>
        </p:txBody>
      </p:sp>
      <p:sp>
        <p:nvSpPr>
          <p:cNvPr id="18" name="矩形 17"/>
          <p:cNvSpPr/>
          <p:nvPr>
            <p:custDataLst>
              <p:tags r:id="rId8"/>
            </p:custDataLst>
          </p:nvPr>
        </p:nvSpPr>
        <p:spPr>
          <a:xfrm>
            <a:off x="4830020" y="1938165"/>
            <a:ext cx="2410142" cy="583565"/>
          </a:xfrm>
          <a:prstGeom prst="rect">
            <a:avLst/>
          </a:prstGeom>
          <a:ln>
            <a:noFill/>
          </a:ln>
        </p:spPr>
        <p:txBody>
          <a:bodyPr wrap="square">
            <a:spAutoFit/>
            <a:scene3d>
              <a:camera prst="orthographicFront"/>
              <a:lightRig rig="threePt" dir="t"/>
            </a:scene3d>
            <a:sp3d contourW="12700"/>
          </a:bodyPr>
          <a:lstStyle/>
          <a:p>
            <a:pPr marL="0" marR="0" lvl="0" algn="ctr" defTabSz="914400" rtl="0" eaLnBrk="1" fontAlgn="auto" latinLnBrk="0" hangingPunct="1">
              <a:lnSpc>
                <a:spcPct val="100000"/>
              </a:lnSpc>
              <a:spcBef>
                <a:spcPts val="0"/>
              </a:spcBef>
              <a:spcAft>
                <a:spcPts val="0"/>
              </a:spcAft>
              <a:buClrTx/>
              <a:buSzTx/>
              <a:buFontTx/>
              <a:buNone/>
              <a:defRPr/>
            </a:pPr>
            <a:r>
              <a:rPr kumimoji="0" lang="en-US" altLang="zh-CN" sz="3200" b="0" i="1" u="none" strike="noStrike" kern="1200" cap="none" spc="0" normalizeH="0" baseline="0" noProof="0" dirty="0">
                <a:ln>
                  <a:noFill/>
                </a:ln>
                <a:solidFill>
                  <a:schemeClr val="tx1">
                    <a:lumMod val="75000"/>
                    <a:lumOff val="25000"/>
                  </a:schemeClr>
                </a:solidFill>
                <a:effectLst/>
                <a:uLnTx/>
                <a:uFillTx/>
                <a:latin typeface="微软雅黑" panose="020B0503020204020204" charset="-122"/>
                <a:ea typeface="微软雅黑" panose="020B0503020204020204" charset="-122"/>
                <a:sym typeface="Arial" panose="020B0604020202020204" pitchFamily="34" charset="0"/>
              </a:rPr>
              <a:t>02</a:t>
            </a:r>
            <a:endParaRPr kumimoji="0" lang="en-US" altLang="zh-CN" sz="3200" b="0" i="1" u="none" strike="noStrike" kern="1200" cap="none" spc="0" normalizeH="0" baseline="0" noProof="0" dirty="0">
              <a:ln>
                <a:noFill/>
              </a:ln>
              <a:solidFill>
                <a:schemeClr val="tx1">
                  <a:lumMod val="75000"/>
                  <a:lumOff val="25000"/>
                </a:schemeClr>
              </a:solidFill>
              <a:effectLst/>
              <a:uLnTx/>
              <a:uFillTx/>
              <a:latin typeface="微软雅黑" panose="020B0503020204020204" charset="-122"/>
              <a:ea typeface="微软雅黑" panose="020B0503020204020204" charset="-122"/>
              <a:sym typeface="Arial" panose="020B0604020202020204" pitchFamily="34" charset="0"/>
            </a:endParaRPr>
          </a:p>
        </p:txBody>
      </p:sp>
      <p:sp>
        <p:nvSpPr>
          <p:cNvPr id="25" name="TextBox 35"/>
          <p:cNvSpPr txBox="1"/>
          <p:nvPr>
            <p:custDataLst>
              <p:tags r:id="rId9"/>
            </p:custDataLst>
          </p:nvPr>
        </p:nvSpPr>
        <p:spPr>
          <a:xfrm>
            <a:off x="7240270" y="1995805"/>
            <a:ext cx="2047875" cy="485775"/>
          </a:xfrm>
          <a:prstGeom prst="rect">
            <a:avLst/>
          </a:prstGeom>
          <a:noFill/>
        </p:spPr>
        <p:txBody>
          <a:bodyPr wrap="none" lIns="0" tIns="0" rIns="0" bIns="0" anchor="ctr" anchorCtr="0">
            <a:noAutofit/>
          </a:bodyPr>
          <a:lstStyle/>
          <a:p>
            <a:pPr algn="l" defTabSz="1219200">
              <a:defRPr/>
            </a:pPr>
            <a:r>
              <a:rPr lang="zh-CN" altLang="en-US" sz="2400" b="1" kern="0" dirty="0">
                <a:solidFill>
                  <a:schemeClr val="tx1">
                    <a:lumMod val="65000"/>
                    <a:lumOff val="35000"/>
                  </a:schemeClr>
                </a:solidFill>
                <a:latin typeface="微软雅黑" panose="020B0503020204020204" charset="-122"/>
                <a:ea typeface="微软雅黑" panose="020B0503020204020204" charset="-122"/>
                <a:sym typeface="FZHei-B01S" panose="02010601030101010101" pitchFamily="2" charset="-122"/>
              </a:rPr>
              <a:t>背景</a:t>
            </a:r>
            <a:endParaRPr lang="zh-CN" altLang="en-US" sz="2000" b="1" kern="0" dirty="0">
              <a:solidFill>
                <a:schemeClr val="tx1">
                  <a:lumMod val="65000"/>
                  <a:lumOff val="35000"/>
                </a:schemeClr>
              </a:solidFill>
              <a:latin typeface="Source Han Sans CN" panose="020B0500000000000000" pitchFamily="34" charset="-128"/>
              <a:ea typeface="Source Han Sans CN" panose="020B0500000000000000" pitchFamily="34" charset="-128"/>
              <a:sym typeface="FZHei-B01S" panose="02010601030101010101" pitchFamily="2" charset="-122"/>
            </a:endParaRPr>
          </a:p>
        </p:txBody>
      </p:sp>
      <p:grpSp>
        <p:nvGrpSpPr>
          <p:cNvPr id="44" name="组合 43"/>
          <p:cNvGrpSpPr/>
          <p:nvPr/>
        </p:nvGrpSpPr>
        <p:grpSpPr>
          <a:xfrm>
            <a:off x="4829810" y="3056400"/>
            <a:ext cx="4458335" cy="583565"/>
            <a:chOff x="6776" y="4619"/>
            <a:chExt cx="7021" cy="919"/>
          </a:xfrm>
        </p:grpSpPr>
        <p:sp>
          <p:nvSpPr>
            <p:cNvPr id="19" name="矩形 18"/>
            <p:cNvSpPr/>
            <p:nvPr>
              <p:custDataLst>
                <p:tags r:id="rId10"/>
              </p:custDataLst>
            </p:nvPr>
          </p:nvSpPr>
          <p:spPr>
            <a:xfrm>
              <a:off x="6776" y="4619"/>
              <a:ext cx="3795" cy="919"/>
            </a:xfrm>
            <a:prstGeom prst="rect">
              <a:avLst/>
            </a:prstGeom>
            <a:ln>
              <a:noFill/>
            </a:ln>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1" u="none" strike="noStrike" kern="1200" cap="none" spc="0" normalizeH="0" baseline="0" noProof="0" dirty="0">
                  <a:ln>
                    <a:noFill/>
                  </a:ln>
                  <a:solidFill>
                    <a:schemeClr val="tx1">
                      <a:lumMod val="75000"/>
                      <a:lumOff val="25000"/>
                    </a:schemeClr>
                  </a:solidFill>
                  <a:effectLst/>
                  <a:uLnTx/>
                  <a:uFillTx/>
                  <a:latin typeface="微软雅黑" panose="020B0503020204020204" charset="-122"/>
                  <a:ea typeface="微软雅黑" panose="020B0503020204020204" charset="-122"/>
                  <a:sym typeface="Arial" panose="020B0604020202020204" pitchFamily="34" charset="0"/>
                </a:rPr>
                <a:t>03</a:t>
              </a:r>
              <a:endParaRPr kumimoji="0" lang="zh-CN" altLang="en-US" sz="3200" b="0" i="1" u="none" strike="noStrike" kern="1200" cap="none" spc="0" normalizeH="0" baseline="0"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sym typeface="Arial" panose="020B0604020202020204" pitchFamily="34" charset="0"/>
              </a:endParaRPr>
            </a:p>
          </p:txBody>
        </p:sp>
        <p:sp>
          <p:nvSpPr>
            <p:cNvPr id="28" name="TextBox 35"/>
            <p:cNvSpPr txBox="1"/>
            <p:nvPr>
              <p:custDataLst>
                <p:tags r:id="rId11"/>
              </p:custDataLst>
            </p:nvPr>
          </p:nvSpPr>
          <p:spPr>
            <a:xfrm>
              <a:off x="10572" y="4720"/>
              <a:ext cx="3225" cy="765"/>
            </a:xfrm>
            <a:prstGeom prst="rect">
              <a:avLst/>
            </a:prstGeom>
            <a:noFill/>
          </p:spPr>
          <p:txBody>
            <a:bodyPr wrap="none" lIns="0" tIns="0" rIns="0" bIns="0" anchor="ctr" anchorCtr="0">
              <a:noAutofit/>
            </a:bodyPr>
            <a:lstStyle/>
            <a:p>
              <a:pPr algn="l" defTabSz="1219200">
                <a:defRPr/>
              </a:pPr>
              <a:r>
                <a:rPr lang="zh-CN" altLang="en-US" sz="2400" b="1" kern="0" dirty="0">
                  <a:solidFill>
                    <a:schemeClr val="tx1">
                      <a:lumMod val="65000"/>
                      <a:lumOff val="35000"/>
                    </a:schemeClr>
                  </a:solidFill>
                  <a:latin typeface="微软雅黑" panose="020B0503020204020204" charset="-122"/>
                  <a:ea typeface="微软雅黑" panose="020B0503020204020204" charset="-122"/>
                  <a:sym typeface="FZHei-B01S" panose="02010601030101010101" pitchFamily="2" charset="-122"/>
                </a:rPr>
                <a:t>多任务预测方法</a:t>
              </a:r>
              <a:endParaRPr lang="zh-CN" altLang="en-US" sz="2400" b="1" kern="0" dirty="0">
                <a:solidFill>
                  <a:schemeClr val="tx1">
                    <a:lumMod val="65000"/>
                    <a:lumOff val="35000"/>
                  </a:schemeClr>
                </a:solidFill>
                <a:latin typeface="微软雅黑" panose="020B0503020204020204" charset="-122"/>
                <a:ea typeface="微软雅黑" panose="020B0503020204020204" charset="-122"/>
                <a:sym typeface="FZHei-B01S" panose="02010601030101010101" pitchFamily="2" charset="-122"/>
              </a:endParaRPr>
            </a:p>
          </p:txBody>
        </p:sp>
      </p:grpSp>
      <p:sp>
        <p:nvSpPr>
          <p:cNvPr id="20" name="矩形 19"/>
          <p:cNvSpPr/>
          <p:nvPr>
            <p:custDataLst>
              <p:tags r:id="rId12"/>
            </p:custDataLst>
          </p:nvPr>
        </p:nvSpPr>
        <p:spPr>
          <a:xfrm>
            <a:off x="4830657" y="4174635"/>
            <a:ext cx="2410142" cy="583565"/>
          </a:xfrm>
          <a:prstGeom prst="rect">
            <a:avLst/>
          </a:prstGeom>
          <a:ln>
            <a:noFill/>
          </a:ln>
        </p:spPr>
        <p:txBody>
          <a:bodyPr wrap="square">
            <a:spAutoFit/>
            <a:scene3d>
              <a:camera prst="orthographicFront"/>
              <a:lightRig rig="threePt" dir="t"/>
            </a:scene3d>
            <a:sp3d contourW="12700"/>
          </a:bodyPr>
          <a:lstStyle/>
          <a:p>
            <a:pPr marL="0" marR="0" lvl="0" algn="ctr" defTabSz="914400" rtl="0" eaLnBrk="1" fontAlgn="auto" latinLnBrk="0" hangingPunct="1">
              <a:lnSpc>
                <a:spcPct val="100000"/>
              </a:lnSpc>
              <a:spcBef>
                <a:spcPts val="0"/>
              </a:spcBef>
              <a:spcAft>
                <a:spcPts val="0"/>
              </a:spcAft>
              <a:buClrTx/>
              <a:buSzTx/>
              <a:buFontTx/>
              <a:buNone/>
              <a:defRPr/>
            </a:pPr>
            <a:r>
              <a:rPr kumimoji="0" lang="en-US" altLang="zh-CN" sz="3200" b="0" i="1" u="none" strike="noStrike" kern="1200" cap="none" spc="0" normalizeH="0" baseline="0" noProof="0" dirty="0">
                <a:ln>
                  <a:noFill/>
                </a:ln>
                <a:solidFill>
                  <a:schemeClr val="tx1">
                    <a:lumMod val="75000"/>
                    <a:lumOff val="25000"/>
                  </a:schemeClr>
                </a:solidFill>
                <a:effectLst/>
                <a:uLnTx/>
                <a:uFillTx/>
                <a:latin typeface="微软雅黑" panose="020B0503020204020204" charset="-122"/>
                <a:ea typeface="微软雅黑" panose="020B0503020204020204" charset="-122"/>
                <a:sym typeface="Arial" panose="020B0604020202020204" pitchFamily="34" charset="0"/>
              </a:rPr>
              <a:t>04</a:t>
            </a:r>
            <a:endParaRPr kumimoji="0" lang="en-US" altLang="zh-CN" sz="3200" b="0" i="1" u="none" strike="noStrike" kern="1200" cap="none" spc="0" normalizeH="0" baseline="0" noProof="0" dirty="0">
              <a:ln>
                <a:noFill/>
              </a:ln>
              <a:solidFill>
                <a:schemeClr val="tx1">
                  <a:lumMod val="75000"/>
                  <a:lumOff val="25000"/>
                </a:schemeClr>
              </a:solidFill>
              <a:effectLst/>
              <a:uLnTx/>
              <a:uFillTx/>
              <a:latin typeface="微软雅黑" panose="020B0503020204020204" charset="-122"/>
              <a:ea typeface="微软雅黑" panose="020B0503020204020204" charset="-122"/>
              <a:sym typeface="Arial" panose="020B0604020202020204" pitchFamily="34" charset="0"/>
            </a:endParaRPr>
          </a:p>
        </p:txBody>
      </p:sp>
      <p:sp>
        <p:nvSpPr>
          <p:cNvPr id="31" name="TextBox 35"/>
          <p:cNvSpPr txBox="1"/>
          <p:nvPr>
            <p:custDataLst>
              <p:tags r:id="rId13"/>
            </p:custDataLst>
          </p:nvPr>
        </p:nvSpPr>
        <p:spPr>
          <a:xfrm>
            <a:off x="7269480" y="4260215"/>
            <a:ext cx="2047875" cy="485775"/>
          </a:xfrm>
          <a:prstGeom prst="rect">
            <a:avLst/>
          </a:prstGeom>
          <a:noFill/>
        </p:spPr>
        <p:txBody>
          <a:bodyPr wrap="none" lIns="0" tIns="0" rIns="0" bIns="0" anchor="ctr" anchorCtr="0">
            <a:noAutofit/>
          </a:bodyPr>
          <a:lstStyle/>
          <a:p>
            <a:pPr algn="l" defTabSz="1219200">
              <a:defRPr/>
            </a:pPr>
            <a:r>
              <a:rPr lang="zh-CN" altLang="en-US" sz="2400" b="1" kern="0" dirty="0">
                <a:solidFill>
                  <a:schemeClr val="tx1">
                    <a:lumMod val="65000"/>
                    <a:lumOff val="35000"/>
                  </a:schemeClr>
                </a:solidFill>
                <a:latin typeface="微软雅黑" panose="020B0503020204020204" charset="-122"/>
                <a:ea typeface="微软雅黑" panose="020B0503020204020204" charset="-122"/>
                <a:sym typeface="FZHei-B01S" panose="02010601030101010101" pitchFamily="2" charset="-122"/>
              </a:rPr>
              <a:t>实验</a:t>
            </a:r>
            <a:endParaRPr lang="zh-CN" altLang="en-US" sz="2400" b="1" kern="0" dirty="0">
              <a:solidFill>
                <a:schemeClr val="tx1">
                  <a:lumMod val="65000"/>
                  <a:lumOff val="35000"/>
                </a:schemeClr>
              </a:solidFill>
              <a:latin typeface="微软雅黑" panose="020B0503020204020204" charset="-122"/>
              <a:ea typeface="微软雅黑" panose="020B0503020204020204" charset="-122"/>
              <a:sym typeface="FZHei-B01S" panose="02010601030101010101" pitchFamily="2" charset="-122"/>
            </a:endParaRPr>
          </a:p>
        </p:txBody>
      </p:sp>
      <p:grpSp>
        <p:nvGrpSpPr>
          <p:cNvPr id="43" name="组合 42"/>
          <p:cNvGrpSpPr/>
          <p:nvPr/>
        </p:nvGrpSpPr>
        <p:grpSpPr>
          <a:xfrm>
            <a:off x="4077970" y="5355253"/>
            <a:ext cx="5210175" cy="521182"/>
            <a:chOff x="5592" y="8276"/>
            <a:chExt cx="8205" cy="919"/>
          </a:xfrm>
        </p:grpSpPr>
        <p:sp>
          <p:nvSpPr>
            <p:cNvPr id="39" name="Freeform 144"/>
            <p:cNvSpPr>
              <a:spLocks noEditPoints="1"/>
            </p:cNvSpPr>
            <p:nvPr>
              <p:custDataLst>
                <p:tags r:id="rId14"/>
              </p:custDataLst>
            </p:nvPr>
          </p:nvSpPr>
          <p:spPr bwMode="auto">
            <a:xfrm>
              <a:off x="5592" y="8586"/>
              <a:ext cx="580" cy="450"/>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bg1"/>
            </a:solidFill>
            <a:ln w="9525">
              <a:noFill/>
              <a:round/>
            </a:ln>
          </p:spPr>
          <p:txBody>
            <a:bodyPr vert="horz" wrap="square" lIns="128580" tIns="64290" rIns="128580" bIns="64290" numCol="1" anchor="t" anchorCtr="0" compatLnSpc="1"/>
            <a:p>
              <a:pPr>
                <a:lnSpc>
                  <a:spcPct val="150000"/>
                </a:lnSpc>
              </a:pPr>
              <a:endParaRPr lang="en-US" sz="800" dirty="0">
                <a:latin typeface="Arial" panose="020B0604020202020204" pitchFamily="34" charset="0"/>
                <a:ea typeface="微软雅黑" panose="020B0503020204020204" charset="-122"/>
                <a:cs typeface="+mn-ea"/>
                <a:sym typeface="Arial" panose="020B0604020202020204" pitchFamily="34" charset="0"/>
              </a:endParaRPr>
            </a:p>
          </p:txBody>
        </p:sp>
        <p:sp>
          <p:nvSpPr>
            <p:cNvPr id="40" name="矩形 39"/>
            <p:cNvSpPr/>
            <p:nvPr>
              <p:custDataLst>
                <p:tags r:id="rId15"/>
              </p:custDataLst>
            </p:nvPr>
          </p:nvSpPr>
          <p:spPr>
            <a:xfrm>
              <a:off x="6776" y="8276"/>
              <a:ext cx="3795" cy="919"/>
            </a:xfrm>
            <a:prstGeom prst="rect">
              <a:avLst/>
            </a:prstGeom>
            <a:ln>
              <a:noFill/>
            </a:ln>
          </p:spPr>
          <p:txBody>
            <a:bodyPr wrap="square">
              <a:spAutoFit/>
              <a:scene3d>
                <a:camera prst="orthographicFront"/>
                <a:lightRig rig="threePt" dir="t"/>
              </a:scene3d>
              <a:sp3d contourW="12700"/>
            </a:bodyPr>
            <a:p>
              <a:pPr marL="0" marR="0" lvl="0" algn="ctr" defTabSz="914400" rtl="0" eaLnBrk="1" fontAlgn="auto" latinLnBrk="0" hangingPunct="1">
                <a:lnSpc>
                  <a:spcPct val="100000"/>
                </a:lnSpc>
                <a:spcBef>
                  <a:spcPts val="0"/>
                </a:spcBef>
                <a:spcAft>
                  <a:spcPts val="0"/>
                </a:spcAft>
                <a:buClrTx/>
                <a:buSzTx/>
                <a:buFontTx/>
                <a:buNone/>
                <a:defRPr/>
              </a:pPr>
              <a:r>
                <a:rPr kumimoji="0" lang="en-US" altLang="zh-CN" sz="3200" b="0" i="1" u="none" strike="noStrike" kern="1200" cap="none" spc="0" normalizeH="0" baseline="0" noProof="0" dirty="0">
                  <a:ln>
                    <a:noFill/>
                  </a:ln>
                  <a:solidFill>
                    <a:schemeClr val="tx1">
                      <a:lumMod val="75000"/>
                      <a:lumOff val="25000"/>
                    </a:schemeClr>
                  </a:solidFill>
                  <a:effectLst/>
                  <a:uLnTx/>
                  <a:uFillTx/>
                  <a:latin typeface="微软雅黑" panose="020B0503020204020204" charset="-122"/>
                  <a:ea typeface="微软雅黑" panose="020B0503020204020204" charset="-122"/>
                  <a:sym typeface="Arial" panose="020B0604020202020204" pitchFamily="34" charset="0"/>
                </a:rPr>
                <a:t>05</a:t>
              </a:r>
              <a:endParaRPr kumimoji="0" lang="en-US" altLang="zh-CN" sz="3200" b="0" i="1" u="none" strike="noStrike" kern="1200" cap="none" spc="0" normalizeH="0" baseline="0" noProof="0" dirty="0">
                <a:ln>
                  <a:noFill/>
                </a:ln>
                <a:solidFill>
                  <a:schemeClr val="tx1">
                    <a:lumMod val="75000"/>
                    <a:lumOff val="25000"/>
                  </a:schemeClr>
                </a:solidFill>
                <a:effectLst/>
                <a:uLnTx/>
                <a:uFillTx/>
                <a:latin typeface="微软雅黑" panose="020B0503020204020204" charset="-122"/>
                <a:ea typeface="微软雅黑" panose="020B0503020204020204" charset="-122"/>
                <a:sym typeface="Arial" panose="020B0604020202020204" pitchFamily="34" charset="0"/>
              </a:endParaRPr>
            </a:p>
          </p:txBody>
        </p:sp>
        <p:sp>
          <p:nvSpPr>
            <p:cNvPr id="41" name="TextBox 35"/>
            <p:cNvSpPr txBox="1"/>
            <p:nvPr>
              <p:custDataLst>
                <p:tags r:id="rId16"/>
              </p:custDataLst>
            </p:nvPr>
          </p:nvSpPr>
          <p:spPr>
            <a:xfrm>
              <a:off x="10572" y="8404"/>
              <a:ext cx="3225" cy="765"/>
            </a:xfrm>
            <a:prstGeom prst="rect">
              <a:avLst/>
            </a:prstGeom>
            <a:noFill/>
          </p:spPr>
          <p:txBody>
            <a:bodyPr wrap="none" lIns="0" tIns="0" rIns="0" bIns="0" anchor="ctr" anchorCtr="0">
              <a:noAutofit/>
            </a:bodyPr>
            <a:p>
              <a:pPr defTabSz="1219200">
                <a:defRPr/>
              </a:pPr>
              <a:r>
                <a:rPr lang="zh-CN" altLang="en-US" sz="2400" b="1" kern="0" dirty="0">
                  <a:solidFill>
                    <a:schemeClr val="tx1">
                      <a:lumMod val="65000"/>
                      <a:lumOff val="35000"/>
                    </a:schemeClr>
                  </a:solidFill>
                  <a:latin typeface="微软雅黑" panose="020B0503020204020204" charset="-122"/>
                  <a:ea typeface="微软雅黑" panose="020B0503020204020204" charset="-122"/>
                  <a:sym typeface="FZHei-B01S" panose="02010601030101010101" pitchFamily="2" charset="-122"/>
                </a:rPr>
                <a:t>总结</a:t>
              </a:r>
              <a:endParaRPr lang="zh-CN" altLang="en-US" sz="2000" b="1" kern="0" dirty="0">
                <a:solidFill>
                  <a:schemeClr val="tx1">
                    <a:lumMod val="65000"/>
                    <a:lumOff val="35000"/>
                  </a:schemeClr>
                </a:solidFill>
                <a:latin typeface="Source Han Sans CN" panose="020B0500000000000000" pitchFamily="34" charset="-128"/>
                <a:ea typeface="Source Han Sans CN" panose="020B0500000000000000" pitchFamily="34" charset="-128"/>
                <a:sym typeface="FZHei-B01S" panose="02010601030101010101" pitchFamily="2" charset="-122"/>
              </a:endParaRPr>
            </a:p>
          </p:txBody>
        </p:sp>
      </p:grpSp>
      <p:grpSp>
        <p:nvGrpSpPr>
          <p:cNvPr id="34" name="组合 33"/>
          <p:cNvGrpSpPr/>
          <p:nvPr/>
        </p:nvGrpSpPr>
        <p:grpSpPr>
          <a:xfrm rot="0">
            <a:off x="0" y="0"/>
            <a:ext cx="12192000" cy="6858000"/>
            <a:chOff x="1" y="0"/>
            <a:chExt cx="12191999" cy="6858000"/>
          </a:xfrm>
        </p:grpSpPr>
        <p:pic>
          <p:nvPicPr>
            <p:cNvPr id="35" name="图片 34"/>
            <p:cNvPicPr>
              <a:picLocks noChangeAspect="1"/>
            </p:cNvPicPr>
            <p:nvPr/>
          </p:nvPicPr>
          <p:blipFill rotWithShape="1">
            <a:blip r:embed="rId17"/>
            <a:srcRect l="20133" b="45801"/>
            <a:stretch>
              <a:fillRect/>
            </a:stretch>
          </p:blipFill>
          <p:spPr>
            <a:xfrm>
              <a:off x="8146473" y="0"/>
              <a:ext cx="4045527" cy="3716977"/>
            </a:xfrm>
            <a:prstGeom prst="rect">
              <a:avLst/>
            </a:prstGeom>
          </p:spPr>
        </p:pic>
        <p:pic>
          <p:nvPicPr>
            <p:cNvPr id="36" name="图片 35"/>
            <p:cNvPicPr>
              <a:picLocks noChangeAspect="1"/>
            </p:cNvPicPr>
            <p:nvPr/>
          </p:nvPicPr>
          <p:blipFill>
            <a:blip r:embed="rId18"/>
            <a:stretch>
              <a:fillRect/>
            </a:stretch>
          </p:blipFill>
          <p:spPr>
            <a:xfrm rot="16200000">
              <a:off x="-40697" y="3872220"/>
              <a:ext cx="3026478" cy="2945081"/>
            </a:xfrm>
            <a:prstGeom prst="rect">
              <a:avLst/>
            </a:prstGeom>
          </p:spPr>
        </p:pic>
      </p:grpSp>
      <p:sp>
        <p:nvSpPr>
          <p:cNvPr id="57" name="Freeform 144"/>
          <p:cNvSpPr>
            <a:spLocks noEditPoints="1"/>
          </p:cNvSpPr>
          <p:nvPr>
            <p:custDataLst>
              <p:tags r:id="rId19"/>
            </p:custDataLst>
          </p:nvPr>
        </p:nvSpPr>
        <p:spPr bwMode="auto">
          <a:xfrm>
            <a:off x="4077970" y="4411555"/>
            <a:ext cx="368300" cy="255203"/>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bg1"/>
          </a:solidFill>
          <a:ln w="9525">
            <a:noFill/>
            <a:round/>
          </a:ln>
        </p:spPr>
        <p:txBody>
          <a:bodyPr vert="horz" wrap="square" lIns="128580" tIns="64290" rIns="128580" bIns="64290" numCol="1" anchor="t" anchorCtr="0" compatLnSpc="1"/>
          <a:p>
            <a:pPr>
              <a:lnSpc>
                <a:spcPct val="150000"/>
              </a:lnSpc>
            </a:pPr>
            <a:endParaRPr lang="en-US" sz="800" dirty="0">
              <a:latin typeface="Arial" panose="020B0604020202020204" pitchFamily="34" charset="0"/>
              <a:ea typeface="微软雅黑" panose="020B0503020204020204" charset="-122"/>
              <a:cs typeface="+mn-ea"/>
              <a:sym typeface="Arial" panose="020B0604020202020204" pitchFamily="34" charset="0"/>
            </a:endParaRPr>
          </a:p>
        </p:txBody>
      </p:sp>
      <p:sp>
        <p:nvSpPr>
          <p:cNvPr id="58" name="Freeform 144"/>
          <p:cNvSpPr>
            <a:spLocks noEditPoints="1"/>
          </p:cNvSpPr>
          <p:nvPr>
            <p:custDataLst>
              <p:tags r:id="rId20"/>
            </p:custDataLst>
          </p:nvPr>
        </p:nvSpPr>
        <p:spPr bwMode="auto">
          <a:xfrm>
            <a:off x="4077970" y="3277445"/>
            <a:ext cx="368300" cy="255203"/>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bg1"/>
          </a:solidFill>
          <a:ln w="9525">
            <a:noFill/>
            <a:round/>
          </a:ln>
        </p:spPr>
        <p:txBody>
          <a:bodyPr vert="horz" wrap="square" lIns="128580" tIns="64290" rIns="128580" bIns="64290" numCol="1" anchor="t" anchorCtr="0" compatLnSpc="1"/>
          <a:p>
            <a:pPr>
              <a:lnSpc>
                <a:spcPct val="150000"/>
              </a:lnSpc>
            </a:pPr>
            <a:endParaRPr lang="en-US" sz="800" dirty="0">
              <a:latin typeface="Arial" panose="020B0604020202020204" pitchFamily="34" charset="0"/>
              <a:ea typeface="微软雅黑" panose="020B0503020204020204" charset="-122"/>
              <a:cs typeface="+mn-ea"/>
              <a:sym typeface="Arial" panose="020B0604020202020204" pitchFamily="34" charset="0"/>
            </a:endParaRPr>
          </a:p>
        </p:txBody>
      </p:sp>
      <p:sp>
        <p:nvSpPr>
          <p:cNvPr id="59" name="Freeform 144"/>
          <p:cNvSpPr>
            <a:spLocks noEditPoints="1"/>
          </p:cNvSpPr>
          <p:nvPr>
            <p:custDataLst>
              <p:tags r:id="rId21"/>
            </p:custDataLst>
          </p:nvPr>
        </p:nvSpPr>
        <p:spPr bwMode="auto">
          <a:xfrm>
            <a:off x="4077970" y="2087455"/>
            <a:ext cx="368300" cy="255203"/>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bg1"/>
          </a:solidFill>
          <a:ln w="9525">
            <a:noFill/>
            <a:round/>
          </a:ln>
        </p:spPr>
        <p:txBody>
          <a:bodyPr vert="horz" wrap="square" lIns="128580" tIns="64290" rIns="128580" bIns="64290" numCol="1" anchor="t" anchorCtr="0" compatLnSpc="1"/>
          <a:p>
            <a:pPr>
              <a:lnSpc>
                <a:spcPct val="150000"/>
              </a:lnSpc>
            </a:pPr>
            <a:endParaRPr lang="en-US" sz="800" dirty="0">
              <a:latin typeface="Arial" panose="020B0604020202020204" pitchFamily="34" charset="0"/>
              <a:ea typeface="微软雅黑" panose="020B0503020204020204" charset="-122"/>
              <a:cs typeface="+mn-ea"/>
              <a:sym typeface="Arial" panose="020B0604020202020204" pitchFamily="34" charset="0"/>
            </a:endParaRPr>
          </a:p>
        </p:txBody>
      </p:sp>
      <p:sp>
        <p:nvSpPr>
          <p:cNvPr id="60" name="Freeform 144"/>
          <p:cNvSpPr>
            <a:spLocks noEditPoints="1"/>
          </p:cNvSpPr>
          <p:nvPr>
            <p:custDataLst>
              <p:tags r:id="rId22"/>
            </p:custDataLst>
          </p:nvPr>
        </p:nvSpPr>
        <p:spPr bwMode="auto">
          <a:xfrm>
            <a:off x="4077970" y="1023830"/>
            <a:ext cx="368300" cy="255203"/>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bg1"/>
          </a:solidFill>
          <a:ln w="9525">
            <a:noFill/>
            <a:round/>
          </a:ln>
        </p:spPr>
        <p:txBody>
          <a:bodyPr vert="horz" wrap="square" lIns="128580" tIns="64290" rIns="128580" bIns="64290" numCol="1" anchor="t" anchorCtr="0" compatLnSpc="1"/>
          <a:p>
            <a:pPr>
              <a:lnSpc>
                <a:spcPct val="150000"/>
              </a:lnSpc>
            </a:pPr>
            <a:endParaRPr lang="en-US" sz="800" dirty="0">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635"/>
            <a:ext cx="12192001" cy="6715216"/>
            <a:chOff x="-1" y="-635"/>
            <a:chExt cx="12192001" cy="6715216"/>
          </a:xfrm>
        </p:grpSpPr>
        <p:pic>
          <p:nvPicPr>
            <p:cNvPr id="36" name="图片 35"/>
            <p:cNvPicPr>
              <a:picLocks noChangeAspect="1"/>
            </p:cNvPicPr>
            <p:nvPr/>
          </p:nvPicPr>
          <p:blipFill rotWithShape="1">
            <a:blip r:embed="rId1"/>
            <a:srcRect l="20133" b="45801"/>
            <a:stretch>
              <a:fillRect/>
            </a:stretch>
          </p:blipFill>
          <p:spPr>
            <a:xfrm>
              <a:off x="8146473" y="0"/>
              <a:ext cx="4045527" cy="3716977"/>
            </a:xfrm>
            <a:prstGeom prst="rect">
              <a:avLst/>
            </a:prstGeom>
          </p:spPr>
        </p:pic>
        <p:sp>
          <p:nvSpPr>
            <p:cNvPr id="37" name="矩形 36"/>
            <p:cNvSpPr/>
            <p:nvPr/>
          </p:nvSpPr>
          <p:spPr>
            <a:xfrm>
              <a:off x="-1" y="685346"/>
              <a:ext cx="12192000" cy="6029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zh-CN" altLang="en-US" sz="2400">
                  <a:latin typeface="微软雅黑" panose="020B0503020204020204" charset="-122"/>
                  <a:ea typeface="微软雅黑" panose="020B0503020204020204" charset="-122"/>
                  <a:cs typeface="微软雅黑" panose="020B0503020204020204" charset="-122"/>
                  <a:sym typeface="+mn-ea"/>
                </a:rPr>
                <a:t>随着深度学习的快速发展和成功的应用，许多神经网络模型被设计用于剩余时间预测。考虑到业务流程中的事件与自然语言处理中的单词相似，我们已经探索了递归神经网络等复杂的网络结构。特别是，具有LSTM结构的rnn已被许多研究所采用。对基本的LSTM模型进行了扩展，进一步提高了预测性能。此外，对抗性学习技术也被用于提高预测性能。</a:t>
              </a:r>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矩形 38"/>
            <p:cNvSpPr/>
            <p:nvPr/>
          </p:nvSpPr>
          <p:spPr>
            <a:xfrm>
              <a:off x="-1" y="-635"/>
              <a:ext cx="25273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4" name="Freeform 19"/>
          <p:cNvSpPr>
            <a:spLocks noEditPoints="1"/>
          </p:cNvSpPr>
          <p:nvPr/>
        </p:nvSpPr>
        <p:spPr bwMode="auto">
          <a:xfrm>
            <a:off x="6654800" y="4930140"/>
            <a:ext cx="312420" cy="315595"/>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latin typeface="Source Han Sans CN" panose="020B0500000000000000" pitchFamily="34" charset="-128"/>
              <a:ea typeface="Source Han Sans CN" panose="020B0500000000000000" pitchFamily="34" charset="-128"/>
              <a:cs typeface="+mn-ea"/>
              <a:sym typeface="+mn-lt"/>
            </a:endParaRPr>
          </a:p>
        </p:txBody>
      </p:sp>
      <p:sp>
        <p:nvSpPr>
          <p:cNvPr id="33" name="PA-文本框 6"/>
          <p:cNvSpPr txBox="1"/>
          <p:nvPr>
            <p:custDataLst>
              <p:tags r:id="rId2"/>
            </p:custDataLst>
          </p:nvPr>
        </p:nvSpPr>
        <p:spPr>
          <a:xfrm>
            <a:off x="443230" y="19685"/>
            <a:ext cx="5071745" cy="645160"/>
          </a:xfrm>
          <a:prstGeom prst="rect">
            <a:avLst/>
          </a:prstGeom>
          <a:noFill/>
        </p:spPr>
        <p:txBody>
          <a:bodyPr wrap="square" rtlCol="0">
            <a:spAutoFit/>
          </a:bodyPr>
          <a:p>
            <a:pPr lvl="0" algn="just">
              <a:buClrTx/>
              <a:buSzTx/>
              <a:buFontTx/>
            </a:pPr>
            <a:r>
              <a:rPr lang="zh-CN" altLang="en-US" sz="3600" b="1" dirty="0">
                <a:solidFill>
                  <a:schemeClr val="accent1">
                    <a:lumMod val="75000"/>
                  </a:schemeClr>
                </a:solidFill>
                <a:latin typeface="微软雅黑" panose="020B0503020204020204" charset="-122"/>
                <a:ea typeface="微软雅黑" panose="020B0503020204020204" charset="-122"/>
                <a:sym typeface="+mn-ea"/>
              </a:rPr>
              <a:t>多任务预测方法</a:t>
            </a:r>
            <a:endParaRPr lang="zh-CN" altLang="en-US" sz="3600" b="1" dirty="0">
              <a:solidFill>
                <a:schemeClr val="accent1">
                  <a:lumMod val="75000"/>
                </a:schemeClr>
              </a:solidFill>
              <a:latin typeface="微软雅黑" panose="020B0503020204020204" charset="-122"/>
              <a:ea typeface="微软雅黑" panose="020B0503020204020204" charset="-122"/>
              <a:sym typeface="+mn-ea"/>
            </a:endParaRPr>
          </a:p>
        </p:txBody>
      </p:sp>
      <p:sp>
        <p:nvSpPr>
          <p:cNvPr id="3" name="文本框 2"/>
          <p:cNvSpPr txBox="1"/>
          <p:nvPr>
            <p:custDataLst>
              <p:tags r:id="rId3"/>
            </p:custDataLst>
          </p:nvPr>
        </p:nvSpPr>
        <p:spPr>
          <a:xfrm>
            <a:off x="344170" y="824230"/>
            <a:ext cx="11657330" cy="460375"/>
          </a:xfrm>
          <a:prstGeom prst="rect">
            <a:avLst/>
          </a:prstGeom>
          <a:noFill/>
        </p:spPr>
        <p:txBody>
          <a:bodyPr wrap="square" rtlCol="0">
            <a:spAutoFit/>
          </a:bodyPr>
          <a:p>
            <a:pPr marL="342900" indent="-342900" algn="just">
              <a:buFont typeface="Wingdings" panose="05000000000000000000" charset="0"/>
              <a:buChar char="l"/>
            </a:pPr>
            <a:r>
              <a:rPr sz="2400" b="1">
                <a:latin typeface="微软雅黑" panose="020B0503020204020204" charset="-122"/>
                <a:ea typeface="微软雅黑" panose="020B0503020204020204" charset="-122"/>
                <a:cs typeface="微软雅黑" panose="020B0503020204020204" charset="-122"/>
              </a:rPr>
              <a:t> Fine-tuning a multi-task prediction method</a:t>
            </a:r>
            <a:endParaRPr sz="2400" b="1">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443230" y="1470660"/>
            <a:ext cx="11537950" cy="1938020"/>
          </a:xfrm>
          <a:prstGeom prst="rect">
            <a:avLst/>
          </a:prstGeom>
          <a:noFill/>
        </p:spPr>
        <p:txBody>
          <a:bodyPr wrap="square" rtlCol="0">
            <a:spAutoFit/>
          </a:bodyPr>
          <a:p>
            <a:pPr algn="just"/>
            <a:r>
              <a:rPr sz="2400">
                <a:latin typeface="微软雅黑" panose="020B0503020204020204" charset="-122"/>
                <a:ea typeface="微软雅黑" panose="020B0503020204020204" charset="-122"/>
                <a:cs typeface="微软雅黑" panose="020B0503020204020204" charset="-122"/>
              </a:rPr>
              <a:t>利用事件日志中的历史数据，在BERT上完成</a:t>
            </a:r>
            <a:r>
              <a:rPr lang="zh-CN" sz="2400">
                <a:latin typeface="微软雅黑" panose="020B0503020204020204" charset="-122"/>
                <a:ea typeface="微软雅黑" panose="020B0503020204020204" charset="-122"/>
                <a:cs typeface="微软雅黑" panose="020B0503020204020204" charset="-122"/>
              </a:rPr>
              <a:t>预</a:t>
            </a:r>
            <a:r>
              <a:rPr sz="2400">
                <a:latin typeface="微软雅黑" panose="020B0503020204020204" charset="-122"/>
                <a:ea typeface="微软雅黑" panose="020B0503020204020204" charset="-122"/>
                <a:cs typeface="微软雅黑" panose="020B0503020204020204" charset="-122"/>
              </a:rPr>
              <a:t>训练任务MAM后，可以应用于不同的PBPM预测任务。</a:t>
            </a:r>
            <a:endParaRPr sz="2400">
              <a:latin typeface="微软雅黑" panose="020B0503020204020204" charset="-122"/>
              <a:ea typeface="微软雅黑" panose="020B0503020204020204" charset="-122"/>
              <a:cs typeface="微软雅黑" panose="020B0503020204020204" charset="-122"/>
            </a:endParaRPr>
          </a:p>
          <a:p>
            <a:pPr algn="just"/>
            <a:endParaRPr sz="2400">
              <a:latin typeface="微软雅黑" panose="020B0503020204020204" charset="-122"/>
              <a:ea typeface="微软雅黑" panose="020B0503020204020204" charset="-122"/>
              <a:cs typeface="微软雅黑" panose="020B0503020204020204" charset="-122"/>
            </a:endParaRPr>
          </a:p>
          <a:p>
            <a:pPr algn="just"/>
            <a:r>
              <a:rPr sz="2400">
                <a:latin typeface="微软雅黑" panose="020B0503020204020204" charset="-122"/>
                <a:ea typeface="微软雅黑" panose="020B0503020204020204" charset="-122"/>
                <a:cs typeface="微软雅黑" panose="020B0503020204020204" charset="-122"/>
              </a:rPr>
              <a:t>在完成训练前任务MAM后，本文将BERT模型转移到下一个活动预测模型和结果预测模型中。对这两种预测模型都采用了微调策略</a:t>
            </a:r>
            <a:r>
              <a:rPr lang="zh-CN" sz="2400">
                <a:latin typeface="微软雅黑" panose="020B0503020204020204" charset="-122"/>
                <a:ea typeface="微软雅黑" panose="020B0503020204020204" charset="-122"/>
                <a:cs typeface="微软雅黑" panose="020B0503020204020204" charset="-122"/>
              </a:rPr>
              <a:t>：</a:t>
            </a:r>
            <a:endParaRPr lang="zh-CN" sz="240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1867535" y="3793490"/>
            <a:ext cx="11492230" cy="460375"/>
          </a:xfrm>
          <a:prstGeom prst="rect">
            <a:avLst/>
          </a:prstGeom>
          <a:noFill/>
        </p:spPr>
        <p:txBody>
          <a:bodyPr wrap="square" rtlCol="0">
            <a:spAutoFit/>
          </a:bodyPr>
          <a:p>
            <a:pPr marL="342900" indent="-342900">
              <a:buFont typeface="Wingdings" panose="05000000000000000000" charset="0"/>
              <a:buChar char="Ø"/>
            </a:pPr>
            <a:r>
              <a:rPr lang="en-US" sz="2400">
                <a:latin typeface="微软雅黑" panose="020B0503020204020204" charset="-122"/>
                <a:ea typeface="微软雅黑" panose="020B0503020204020204" charset="-122"/>
                <a:cs typeface="微软雅黑" panose="020B0503020204020204" charset="-122"/>
              </a:rPr>
              <a:t>  </a:t>
            </a:r>
            <a:r>
              <a:rPr sz="2400">
                <a:latin typeface="微软雅黑" panose="020B0503020204020204" charset="-122"/>
                <a:ea typeface="微软雅黑" panose="020B0503020204020204" charset="-122"/>
                <a:cs typeface="微软雅黑" panose="020B0503020204020204" charset="-122"/>
              </a:rPr>
              <a:t>Next activity prediction task</a:t>
            </a:r>
            <a:endParaRPr sz="240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custDataLst>
              <p:tags r:id="rId4"/>
            </p:custDataLst>
          </p:nvPr>
        </p:nvSpPr>
        <p:spPr>
          <a:xfrm>
            <a:off x="1867535" y="4550410"/>
            <a:ext cx="11492230" cy="460375"/>
          </a:xfrm>
          <a:prstGeom prst="rect">
            <a:avLst/>
          </a:prstGeom>
          <a:noFill/>
        </p:spPr>
        <p:txBody>
          <a:bodyPr wrap="square" rtlCol="0">
            <a:spAutoFit/>
          </a:bodyPr>
          <a:p>
            <a:pPr marL="342900" indent="-342900">
              <a:buFont typeface="Wingdings" panose="05000000000000000000" charset="0"/>
              <a:buChar char="Ø"/>
            </a:pPr>
            <a:r>
              <a:rPr lang="en-US" sz="2400">
                <a:latin typeface="微软雅黑" panose="020B0503020204020204" charset="-122"/>
                <a:ea typeface="微软雅黑" panose="020B0503020204020204" charset="-122"/>
                <a:cs typeface="微软雅黑" panose="020B0503020204020204" charset="-122"/>
              </a:rPr>
              <a:t> </a:t>
            </a:r>
            <a:r>
              <a:rPr sz="2400">
                <a:latin typeface="微软雅黑" panose="020B0503020204020204" charset="-122"/>
                <a:ea typeface="微软雅黑" panose="020B0503020204020204" charset="-122"/>
                <a:cs typeface="微软雅黑" panose="020B0503020204020204" charset="-122"/>
              </a:rPr>
              <a:t>Outcome prediction task</a:t>
            </a:r>
            <a:endParaRPr sz="2400">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635"/>
            <a:ext cx="12192001" cy="6715216"/>
            <a:chOff x="-1" y="-635"/>
            <a:chExt cx="12192001" cy="6715216"/>
          </a:xfrm>
        </p:grpSpPr>
        <p:pic>
          <p:nvPicPr>
            <p:cNvPr id="36" name="图片 35"/>
            <p:cNvPicPr>
              <a:picLocks noChangeAspect="1"/>
            </p:cNvPicPr>
            <p:nvPr/>
          </p:nvPicPr>
          <p:blipFill rotWithShape="1">
            <a:blip r:embed="rId1"/>
            <a:srcRect l="20133" b="45801"/>
            <a:stretch>
              <a:fillRect/>
            </a:stretch>
          </p:blipFill>
          <p:spPr>
            <a:xfrm>
              <a:off x="8146473" y="0"/>
              <a:ext cx="4045527" cy="3716977"/>
            </a:xfrm>
            <a:prstGeom prst="rect">
              <a:avLst/>
            </a:prstGeom>
          </p:spPr>
        </p:pic>
        <p:sp>
          <p:nvSpPr>
            <p:cNvPr id="37" name="矩形 36"/>
            <p:cNvSpPr/>
            <p:nvPr/>
          </p:nvSpPr>
          <p:spPr>
            <a:xfrm>
              <a:off x="-1" y="685346"/>
              <a:ext cx="12192000" cy="6029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zh-CN" altLang="en-US" sz="2400">
                  <a:latin typeface="微软雅黑" panose="020B0503020204020204" charset="-122"/>
                  <a:ea typeface="微软雅黑" panose="020B0503020204020204" charset="-122"/>
                  <a:cs typeface="微软雅黑" panose="020B0503020204020204" charset="-122"/>
                  <a:sym typeface="+mn-ea"/>
                </a:rPr>
                <a:t>随着深度学习的快速发展和成功的应用，许多神经网络模型被设计用于剩余时间预测。考虑到业务流程中的事件与自然语言处理中的单词相似，我们已经探索了递归神经网络等复杂的网络结构。特别是，具有LSTM结构的rnn已被许多研究所采用。对基本的LSTM模型进行了扩展，进一步提高了预测性能。此外，对抗性学习技术也被用于提高预测性能。</a:t>
              </a:r>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矩形 38"/>
            <p:cNvSpPr/>
            <p:nvPr/>
          </p:nvSpPr>
          <p:spPr>
            <a:xfrm>
              <a:off x="-1" y="-635"/>
              <a:ext cx="25273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4" name="Freeform 19"/>
          <p:cNvSpPr>
            <a:spLocks noEditPoints="1"/>
          </p:cNvSpPr>
          <p:nvPr/>
        </p:nvSpPr>
        <p:spPr bwMode="auto">
          <a:xfrm>
            <a:off x="6654800" y="4930140"/>
            <a:ext cx="312420" cy="315595"/>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latin typeface="Source Han Sans CN" panose="020B0500000000000000" pitchFamily="34" charset="-128"/>
              <a:ea typeface="Source Han Sans CN" panose="020B0500000000000000" pitchFamily="34" charset="-128"/>
              <a:cs typeface="+mn-ea"/>
              <a:sym typeface="+mn-lt"/>
            </a:endParaRPr>
          </a:p>
        </p:txBody>
      </p:sp>
      <p:sp>
        <p:nvSpPr>
          <p:cNvPr id="33" name="PA-文本框 6"/>
          <p:cNvSpPr txBox="1"/>
          <p:nvPr>
            <p:custDataLst>
              <p:tags r:id="rId2"/>
            </p:custDataLst>
          </p:nvPr>
        </p:nvSpPr>
        <p:spPr>
          <a:xfrm>
            <a:off x="443230" y="19685"/>
            <a:ext cx="5071745" cy="645160"/>
          </a:xfrm>
          <a:prstGeom prst="rect">
            <a:avLst/>
          </a:prstGeom>
          <a:noFill/>
        </p:spPr>
        <p:txBody>
          <a:bodyPr wrap="square" rtlCol="0">
            <a:spAutoFit/>
          </a:bodyPr>
          <a:p>
            <a:pPr lvl="0" algn="just">
              <a:buClrTx/>
              <a:buSzTx/>
              <a:buFontTx/>
            </a:pPr>
            <a:r>
              <a:rPr lang="zh-CN" altLang="en-US" sz="3600" b="1" dirty="0">
                <a:solidFill>
                  <a:schemeClr val="accent1">
                    <a:lumMod val="75000"/>
                  </a:schemeClr>
                </a:solidFill>
                <a:latin typeface="微软雅黑" panose="020B0503020204020204" charset="-122"/>
                <a:ea typeface="微软雅黑" panose="020B0503020204020204" charset="-122"/>
                <a:sym typeface="+mn-ea"/>
              </a:rPr>
              <a:t>多任务预测方法</a:t>
            </a:r>
            <a:endParaRPr lang="zh-CN" altLang="en-US" sz="3600" b="1" dirty="0">
              <a:solidFill>
                <a:schemeClr val="accent1">
                  <a:lumMod val="75000"/>
                </a:schemeClr>
              </a:solidFill>
              <a:latin typeface="微软雅黑" panose="020B0503020204020204" charset="-122"/>
              <a:ea typeface="微软雅黑" panose="020B0503020204020204" charset="-122"/>
              <a:sym typeface="+mn-ea"/>
            </a:endParaRPr>
          </a:p>
        </p:txBody>
      </p:sp>
      <p:sp>
        <p:nvSpPr>
          <p:cNvPr id="5" name="文本框 4"/>
          <p:cNvSpPr txBox="1"/>
          <p:nvPr/>
        </p:nvSpPr>
        <p:spPr>
          <a:xfrm>
            <a:off x="252730" y="766445"/>
            <a:ext cx="11492230" cy="460375"/>
          </a:xfrm>
          <a:prstGeom prst="rect">
            <a:avLst/>
          </a:prstGeom>
          <a:noFill/>
        </p:spPr>
        <p:txBody>
          <a:bodyPr wrap="square" rtlCol="0">
            <a:spAutoFit/>
          </a:bodyPr>
          <a:p>
            <a:pPr marL="342900" indent="-342900">
              <a:buFont typeface="Wingdings" panose="05000000000000000000" charset="0"/>
              <a:buChar char="Ø"/>
            </a:pPr>
            <a:r>
              <a:rPr lang="en-US" sz="2400">
                <a:latin typeface="微软雅黑" panose="020B0503020204020204" charset="-122"/>
                <a:ea typeface="微软雅黑" panose="020B0503020204020204" charset="-122"/>
                <a:cs typeface="微软雅黑" panose="020B0503020204020204" charset="-122"/>
              </a:rPr>
              <a:t>  </a:t>
            </a:r>
            <a:r>
              <a:rPr sz="2400">
                <a:latin typeface="微软雅黑" panose="020B0503020204020204" charset="-122"/>
                <a:ea typeface="微软雅黑" panose="020B0503020204020204" charset="-122"/>
                <a:cs typeface="微软雅黑" panose="020B0503020204020204" charset="-122"/>
              </a:rPr>
              <a:t>Next activity prediction task</a:t>
            </a:r>
            <a:endParaRPr sz="240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416560" y="1263650"/>
            <a:ext cx="11464290" cy="3415030"/>
          </a:xfrm>
          <a:prstGeom prst="rect">
            <a:avLst/>
          </a:prstGeom>
          <a:noFill/>
        </p:spPr>
        <p:txBody>
          <a:bodyPr wrap="square" rtlCol="0">
            <a:spAutoFit/>
          </a:bodyPr>
          <a:p>
            <a:pPr marL="285750" indent="-285750" algn="just">
              <a:buFont typeface="Wingdings" panose="05000000000000000000" charset="0"/>
              <a:buChar char="u"/>
            </a:pPr>
            <a:r>
              <a:rPr lang="zh-CN" altLang="en-US">
                <a:latin typeface="微软雅黑" panose="020B0503020204020204" charset="-122"/>
                <a:ea typeface="微软雅黑" panose="020B0503020204020204" charset="-122"/>
                <a:cs typeface="微软雅黑" panose="020B0503020204020204" charset="-122"/>
              </a:rPr>
              <a:t>首先，BERT模型</a:t>
            </a:r>
            <a:r>
              <a:rPr lang="zh-CN" altLang="en-US" b="1">
                <a:solidFill>
                  <a:schemeClr val="accent2">
                    <a:lumMod val="75000"/>
                  </a:schemeClr>
                </a:solidFill>
                <a:latin typeface="微软雅黑" panose="020B0503020204020204" charset="-122"/>
                <a:ea typeface="微软雅黑" panose="020B0503020204020204" charset="-122"/>
                <a:cs typeface="微软雅黑" panose="020B0503020204020204" charset="-122"/>
              </a:rPr>
              <a:t>接收预处理后的标记样本</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gn="just">
              <a:buFont typeface="Wingdings" panose="05000000000000000000" charset="0"/>
              <a:buChar char="u"/>
            </a:pPr>
            <a:r>
              <a:rPr lang="zh-CN" altLang="en-US">
                <a:latin typeface="微软雅黑" panose="020B0503020204020204" charset="-122"/>
                <a:ea typeface="微软雅黑" panose="020B0503020204020204" charset="-122"/>
                <a:cs typeface="微软雅黑" panose="020B0503020204020204" charset="-122"/>
              </a:rPr>
              <a:t>利用</a:t>
            </a:r>
            <a:r>
              <a:rPr lang="zh-CN" altLang="en-US" b="1">
                <a:solidFill>
                  <a:schemeClr val="accent2">
                    <a:lumMod val="75000"/>
                  </a:schemeClr>
                </a:solidFill>
                <a:latin typeface="微软雅黑" panose="020B0503020204020204" charset="-122"/>
                <a:ea typeface="微软雅黑" panose="020B0503020204020204" charset="-122"/>
                <a:cs typeface="微软雅黑" panose="020B0503020204020204" charset="-122"/>
              </a:rPr>
              <a:t>活动嵌入</a:t>
            </a:r>
            <a:r>
              <a:rPr lang="zh-CN" altLang="en-US">
                <a:latin typeface="微软雅黑" panose="020B0503020204020204" charset="-122"/>
                <a:ea typeface="微软雅黑" panose="020B0503020204020204" charset="-122"/>
                <a:cs typeface="微软雅黑" panose="020B0503020204020204" charset="-122"/>
              </a:rPr>
              <a:t>将每个活动转化为一个嵌入向量，并利用</a:t>
            </a:r>
            <a:r>
              <a:rPr lang="zh-CN" altLang="en-US" b="1">
                <a:solidFill>
                  <a:schemeClr val="accent2">
                    <a:lumMod val="75000"/>
                  </a:schemeClr>
                </a:solidFill>
                <a:latin typeface="微软雅黑" panose="020B0503020204020204" charset="-122"/>
                <a:ea typeface="微软雅黑" panose="020B0503020204020204" charset="-122"/>
                <a:cs typeface="微软雅黑" panose="020B0503020204020204" charset="-122"/>
              </a:rPr>
              <a:t>位置嵌入</a:t>
            </a:r>
            <a:r>
              <a:rPr lang="zh-CN" altLang="en-US">
                <a:latin typeface="微软雅黑" panose="020B0503020204020204" charset="-122"/>
                <a:ea typeface="微软雅黑" panose="020B0503020204020204" charset="-122"/>
                <a:cs typeface="微软雅黑" panose="020B0503020204020204" charset="-122"/>
              </a:rPr>
              <a:t>将每个活动的位置信息编码到一个特征向量中。</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gn="just">
              <a:buFont typeface="Wingdings" panose="05000000000000000000" charset="0"/>
              <a:buChar char="u"/>
            </a:pPr>
            <a:r>
              <a:rPr lang="zh-CN" altLang="en-US">
                <a:latin typeface="微软雅黑" panose="020B0503020204020204" charset="-122"/>
                <a:ea typeface="微软雅黑" panose="020B0503020204020204" charset="-122"/>
                <a:cs typeface="微软雅黑" panose="020B0503020204020204" charset="-122"/>
              </a:rPr>
              <a:t>将</a:t>
            </a:r>
            <a:r>
              <a:rPr lang="zh-CN" altLang="en-US" b="1">
                <a:solidFill>
                  <a:schemeClr val="accent2">
                    <a:lumMod val="75000"/>
                  </a:schemeClr>
                </a:solidFill>
                <a:latin typeface="微软雅黑" panose="020B0503020204020204" charset="-122"/>
                <a:ea typeface="微软雅黑" panose="020B0503020204020204" charset="-122"/>
                <a:cs typeface="微软雅黑" panose="020B0503020204020204" charset="-122"/>
              </a:rPr>
              <a:t>两者的和</a:t>
            </a:r>
            <a:r>
              <a:rPr lang="zh-CN" altLang="en-US">
                <a:latin typeface="微软雅黑" panose="020B0503020204020204" charset="-122"/>
                <a:ea typeface="微软雅黑" panose="020B0503020204020204" charset="-122"/>
                <a:cs typeface="微软雅黑" panose="020B0503020204020204" charset="-122"/>
              </a:rPr>
              <a:t>输入双向变换模型，学习包含上下文信息的深度跟踪表示。</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gn="just">
              <a:buFont typeface="Wingdings" panose="05000000000000000000" charset="0"/>
              <a:buChar char="u"/>
            </a:pPr>
            <a:r>
              <a:rPr lang="zh-CN" altLang="en-US">
                <a:latin typeface="微软雅黑" panose="020B0503020204020204" charset="-122"/>
                <a:ea typeface="微软雅黑" panose="020B0503020204020204" charset="-122"/>
                <a:cs typeface="微软雅黑" panose="020B0503020204020204" charset="-122"/>
              </a:rPr>
              <a:t>最后，将BERT模型的输出传递给</a:t>
            </a:r>
            <a:r>
              <a:rPr lang="zh-CN" altLang="en-US" b="1">
                <a:solidFill>
                  <a:schemeClr val="accent2">
                    <a:lumMod val="75000"/>
                  </a:schemeClr>
                </a:solidFill>
                <a:latin typeface="微软雅黑" panose="020B0503020204020204" charset="-122"/>
                <a:ea typeface="微软雅黑" panose="020B0503020204020204" charset="-122"/>
                <a:cs typeface="微软雅黑" panose="020B0503020204020204" charset="-122"/>
              </a:rPr>
              <a:t>下一个活动预测模块</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a:p>
            <a:pPr algn="just"/>
            <a:endParaRPr lang="zh-CN" altLang="en-US">
              <a:latin typeface="微软雅黑" panose="020B0503020204020204" charset="-122"/>
              <a:ea typeface="微软雅黑" panose="020B0503020204020204" charset="-122"/>
              <a:cs typeface="微软雅黑" panose="020B0503020204020204" charset="-122"/>
            </a:endParaRPr>
          </a:p>
          <a:p>
            <a:pPr algn="just"/>
            <a:endParaRPr lang="zh-CN" altLang="en-US">
              <a:latin typeface="微软雅黑" panose="020B0503020204020204" charset="-122"/>
              <a:ea typeface="微软雅黑" panose="020B0503020204020204" charset="-122"/>
              <a:cs typeface="微软雅黑" panose="020B0503020204020204" charset="-122"/>
            </a:endParaRPr>
          </a:p>
          <a:p>
            <a:pPr algn="just"/>
            <a:r>
              <a:rPr lang="zh-CN" altLang="en-US" b="1">
                <a:solidFill>
                  <a:schemeClr val="accent2">
                    <a:lumMod val="75000"/>
                  </a:schemeClr>
                </a:solidFill>
                <a:latin typeface="微软雅黑" panose="020B0503020204020204" charset="-122"/>
                <a:ea typeface="微软雅黑" panose="020B0503020204020204" charset="-122"/>
                <a:cs typeface="微软雅黑" panose="020B0503020204020204" charset="-122"/>
              </a:rPr>
              <a:t>下一个活动预测模块</a:t>
            </a:r>
            <a:endParaRPr lang="zh-CN" altLang="en-US">
              <a:latin typeface="微软雅黑" panose="020B0503020204020204" charset="-122"/>
              <a:ea typeface="微软雅黑" panose="020B0503020204020204" charset="-122"/>
              <a:cs typeface="微软雅黑" panose="020B0503020204020204" charset="-122"/>
            </a:endParaRPr>
          </a:p>
          <a:p>
            <a:pPr algn="just"/>
            <a:r>
              <a:rPr lang="zh-CN" altLang="en-US">
                <a:latin typeface="微软雅黑" panose="020B0503020204020204" charset="-122"/>
                <a:ea typeface="微软雅黑" panose="020B0503020204020204" charset="-122"/>
                <a:cs typeface="微软雅黑" panose="020B0503020204020204" charset="-122"/>
              </a:rPr>
              <a:t>全局平均池化层、</a:t>
            </a:r>
            <a:r>
              <a:rPr lang="en-US" altLang="zh-CN">
                <a:latin typeface="微软雅黑" panose="020B0503020204020204" charset="-122"/>
                <a:ea typeface="微软雅黑" panose="020B0503020204020204" charset="-122"/>
                <a:cs typeface="微软雅黑" panose="020B0503020204020204" charset="-122"/>
              </a:rPr>
              <a:t>dropout</a:t>
            </a:r>
            <a:r>
              <a:rPr lang="zh-CN" altLang="en-US">
                <a:latin typeface="微软雅黑" panose="020B0503020204020204" charset="-122"/>
                <a:ea typeface="微软雅黑" panose="020B0503020204020204" charset="-122"/>
                <a:cs typeface="微软雅黑" panose="020B0503020204020204" charset="-122"/>
              </a:rPr>
              <a:t>层、Softmax层组成</a:t>
            </a:r>
            <a:endParaRPr lang="zh-CN" altLang="en-US">
              <a:latin typeface="微软雅黑" panose="020B0503020204020204" charset="-122"/>
              <a:ea typeface="微软雅黑" panose="020B0503020204020204" charset="-122"/>
              <a:cs typeface="微软雅黑" panose="020B0503020204020204" charset="-122"/>
            </a:endParaRPr>
          </a:p>
          <a:p>
            <a:pPr algn="just"/>
            <a:endParaRPr lang="zh-CN" altLang="en-US">
              <a:latin typeface="微软雅黑" panose="020B0503020204020204" charset="-122"/>
              <a:ea typeface="微软雅黑" panose="020B0503020204020204" charset="-122"/>
              <a:cs typeface="微软雅黑" panose="020B0503020204020204" charset="-122"/>
            </a:endParaRPr>
          </a:p>
          <a:p>
            <a:pPr algn="just"/>
            <a:endParaRPr lang="zh-CN" altLang="en-US">
              <a:latin typeface="微软雅黑" panose="020B0503020204020204" charset="-122"/>
              <a:ea typeface="微软雅黑" panose="020B0503020204020204" charset="-122"/>
              <a:cs typeface="微软雅黑" panose="020B0503020204020204" charset="-122"/>
            </a:endParaRPr>
          </a:p>
          <a:p>
            <a:pPr algn="just"/>
            <a:endParaRPr lang="zh-CN" altLang="en-US">
              <a:latin typeface="微软雅黑" panose="020B0503020204020204" charset="-122"/>
              <a:ea typeface="微软雅黑" panose="020B0503020204020204" charset="-122"/>
              <a:cs typeface="微软雅黑" panose="020B0503020204020204" charset="-122"/>
            </a:endParaRPr>
          </a:p>
          <a:p>
            <a:pPr algn="just"/>
            <a:r>
              <a:rPr lang="zh-CN" altLang="en-US">
                <a:latin typeface="微软雅黑" panose="020B0503020204020204" charset="-122"/>
                <a:ea typeface="微软雅黑" panose="020B0503020204020204" charset="-122"/>
                <a:cs typeface="微软雅黑" panose="020B0503020204020204" charset="-122"/>
              </a:rPr>
              <a:t>Softmax激活函数</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7" name="图片 6"/>
          <p:cNvPicPr>
            <a:picLocks noChangeAspect="1"/>
          </p:cNvPicPr>
          <p:nvPr>
            <p:custDataLst>
              <p:tags r:id="rId3"/>
            </p:custDataLst>
          </p:nvPr>
        </p:nvPicPr>
        <p:blipFill>
          <a:blip r:embed="rId4"/>
          <a:stretch>
            <a:fillRect/>
          </a:stretch>
        </p:blipFill>
        <p:spPr>
          <a:xfrm>
            <a:off x="514350" y="4758690"/>
            <a:ext cx="2926080" cy="548640"/>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6678295" y="2332355"/>
            <a:ext cx="5480050" cy="4521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635"/>
            <a:ext cx="12192001" cy="6715216"/>
            <a:chOff x="-1" y="-635"/>
            <a:chExt cx="12192001" cy="6715216"/>
          </a:xfrm>
        </p:grpSpPr>
        <p:pic>
          <p:nvPicPr>
            <p:cNvPr id="36" name="图片 35"/>
            <p:cNvPicPr>
              <a:picLocks noChangeAspect="1"/>
            </p:cNvPicPr>
            <p:nvPr/>
          </p:nvPicPr>
          <p:blipFill rotWithShape="1">
            <a:blip r:embed="rId1"/>
            <a:srcRect l="20133" b="45801"/>
            <a:stretch>
              <a:fillRect/>
            </a:stretch>
          </p:blipFill>
          <p:spPr>
            <a:xfrm>
              <a:off x="8146473" y="0"/>
              <a:ext cx="4045527" cy="3716977"/>
            </a:xfrm>
            <a:prstGeom prst="rect">
              <a:avLst/>
            </a:prstGeom>
          </p:spPr>
        </p:pic>
        <p:sp>
          <p:nvSpPr>
            <p:cNvPr id="37" name="矩形 36"/>
            <p:cNvSpPr/>
            <p:nvPr/>
          </p:nvSpPr>
          <p:spPr>
            <a:xfrm>
              <a:off x="-1" y="685346"/>
              <a:ext cx="12192000" cy="6029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zh-CN" altLang="en-US" sz="2400">
                  <a:latin typeface="微软雅黑" panose="020B0503020204020204" charset="-122"/>
                  <a:ea typeface="微软雅黑" panose="020B0503020204020204" charset="-122"/>
                  <a:cs typeface="微软雅黑" panose="020B0503020204020204" charset="-122"/>
                  <a:sym typeface="+mn-ea"/>
                </a:rPr>
                <a:t>随着深度学习的快速发展和成功的应用，许多神经网络模型被设计用于剩余时间预测。考虑到业务流程中的事件与自然语言处理中的单词相似，我们已经探索了递归神经网络等复杂的网络结构。特别是，具有LSTM结构的rnn已被许多研究所采用。对基本的LSTM模型进行了扩展，进一步提高了预测性能。此外，对抗性学习技术也被用于提高预测性能。</a:t>
              </a:r>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矩形 38"/>
            <p:cNvSpPr/>
            <p:nvPr/>
          </p:nvSpPr>
          <p:spPr>
            <a:xfrm>
              <a:off x="-1" y="-635"/>
              <a:ext cx="25273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4" name="Freeform 19"/>
          <p:cNvSpPr>
            <a:spLocks noEditPoints="1"/>
          </p:cNvSpPr>
          <p:nvPr/>
        </p:nvSpPr>
        <p:spPr bwMode="auto">
          <a:xfrm>
            <a:off x="6654800" y="4930140"/>
            <a:ext cx="312420" cy="315595"/>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latin typeface="Source Han Sans CN" panose="020B0500000000000000" pitchFamily="34" charset="-128"/>
              <a:ea typeface="Source Han Sans CN" panose="020B0500000000000000" pitchFamily="34" charset="-128"/>
              <a:cs typeface="+mn-ea"/>
              <a:sym typeface="+mn-lt"/>
            </a:endParaRPr>
          </a:p>
        </p:txBody>
      </p:sp>
      <p:sp>
        <p:nvSpPr>
          <p:cNvPr id="33" name="PA-文本框 6"/>
          <p:cNvSpPr txBox="1"/>
          <p:nvPr>
            <p:custDataLst>
              <p:tags r:id="rId2"/>
            </p:custDataLst>
          </p:nvPr>
        </p:nvSpPr>
        <p:spPr>
          <a:xfrm>
            <a:off x="443230" y="19685"/>
            <a:ext cx="5071745" cy="645160"/>
          </a:xfrm>
          <a:prstGeom prst="rect">
            <a:avLst/>
          </a:prstGeom>
          <a:noFill/>
        </p:spPr>
        <p:txBody>
          <a:bodyPr wrap="square" rtlCol="0">
            <a:spAutoFit/>
          </a:bodyPr>
          <a:p>
            <a:pPr lvl="0" algn="just">
              <a:buClrTx/>
              <a:buSzTx/>
              <a:buFontTx/>
            </a:pPr>
            <a:r>
              <a:rPr lang="zh-CN" altLang="en-US" sz="3600" b="1" dirty="0">
                <a:solidFill>
                  <a:schemeClr val="accent1">
                    <a:lumMod val="75000"/>
                  </a:schemeClr>
                </a:solidFill>
                <a:latin typeface="微软雅黑" panose="020B0503020204020204" charset="-122"/>
                <a:ea typeface="微软雅黑" panose="020B0503020204020204" charset="-122"/>
                <a:sym typeface="+mn-ea"/>
              </a:rPr>
              <a:t>多任务预测方法</a:t>
            </a:r>
            <a:endParaRPr lang="zh-CN" altLang="en-US" sz="3600" b="1" dirty="0">
              <a:solidFill>
                <a:schemeClr val="accent1">
                  <a:lumMod val="75000"/>
                </a:schemeClr>
              </a:solidFill>
              <a:latin typeface="微软雅黑" panose="020B0503020204020204" charset="-122"/>
              <a:ea typeface="微软雅黑" panose="020B0503020204020204" charset="-122"/>
              <a:sym typeface="+mn-ea"/>
            </a:endParaRPr>
          </a:p>
        </p:txBody>
      </p:sp>
      <p:sp>
        <p:nvSpPr>
          <p:cNvPr id="5" name="文本框 4"/>
          <p:cNvSpPr txBox="1"/>
          <p:nvPr/>
        </p:nvSpPr>
        <p:spPr>
          <a:xfrm>
            <a:off x="252730" y="775970"/>
            <a:ext cx="11492230" cy="460375"/>
          </a:xfrm>
          <a:prstGeom prst="rect">
            <a:avLst/>
          </a:prstGeom>
          <a:noFill/>
        </p:spPr>
        <p:txBody>
          <a:bodyPr wrap="square" rtlCol="0">
            <a:spAutoFit/>
          </a:bodyPr>
          <a:p>
            <a:pPr marL="342900" indent="-342900">
              <a:buFont typeface="Wingdings" panose="05000000000000000000" charset="0"/>
              <a:buChar char="Ø"/>
            </a:pPr>
            <a:r>
              <a:rPr lang="en-US" sz="2400">
                <a:latin typeface="微软雅黑" panose="020B0503020204020204" charset="-122"/>
                <a:ea typeface="微软雅黑" panose="020B0503020204020204" charset="-122"/>
                <a:cs typeface="微软雅黑" panose="020B0503020204020204" charset="-122"/>
              </a:rPr>
              <a:t> </a:t>
            </a:r>
            <a:r>
              <a:rPr sz="2400">
                <a:latin typeface="微软雅黑" panose="020B0503020204020204" charset="-122"/>
                <a:ea typeface="微软雅黑" panose="020B0503020204020204" charset="-122"/>
                <a:cs typeface="微软雅黑" panose="020B0503020204020204" charset="-122"/>
              </a:rPr>
              <a:t>Outcome prediction task</a:t>
            </a:r>
            <a:endParaRPr sz="240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416560" y="1322705"/>
            <a:ext cx="11464290" cy="2553335"/>
          </a:xfrm>
          <a:prstGeom prst="rect">
            <a:avLst/>
          </a:prstGeom>
          <a:noFill/>
        </p:spPr>
        <p:txBody>
          <a:bodyPr wrap="square" rtlCol="0">
            <a:spAutoFit/>
          </a:bodyPr>
          <a:p>
            <a:pPr algn="just"/>
            <a:r>
              <a:rPr lang="zh-CN" altLang="en-US" sz="2000">
                <a:latin typeface="微软雅黑" panose="020B0503020204020204" charset="-122"/>
                <a:ea typeface="微软雅黑" panose="020B0503020204020204" charset="-122"/>
                <a:cs typeface="微软雅黑" panose="020B0503020204020204" charset="-122"/>
              </a:rPr>
              <a:t>结果预测模型与下一个活动预测模型相似，只是各自的模块不同。</a:t>
            </a:r>
            <a:endParaRPr lang="zh-CN" altLang="en-US" sz="2000">
              <a:latin typeface="微软雅黑" panose="020B0503020204020204" charset="-122"/>
              <a:ea typeface="微软雅黑" panose="020B0503020204020204" charset="-122"/>
              <a:cs typeface="微软雅黑" panose="020B0503020204020204" charset="-122"/>
            </a:endParaRPr>
          </a:p>
          <a:p>
            <a:pPr algn="just"/>
            <a:endParaRPr lang="zh-CN" altLang="en-US" sz="2000">
              <a:latin typeface="微软雅黑" panose="020B0503020204020204" charset="-122"/>
              <a:ea typeface="微软雅黑" panose="020B0503020204020204" charset="-122"/>
              <a:cs typeface="微软雅黑" panose="020B0503020204020204" charset="-122"/>
            </a:endParaRPr>
          </a:p>
          <a:p>
            <a:pPr algn="just"/>
            <a:r>
              <a:rPr lang="zh-CN" altLang="en-US" sz="2000">
                <a:latin typeface="微软雅黑" panose="020B0503020204020204" charset="-122"/>
                <a:ea typeface="微软雅黑" panose="020B0503020204020204" charset="-122"/>
                <a:cs typeface="微软雅黑" panose="020B0503020204020204" charset="-122"/>
              </a:rPr>
              <a:t>结果预测模块最终通过</a:t>
            </a:r>
            <a:r>
              <a:rPr lang="en-US" altLang="zh-CN" sz="2000">
                <a:latin typeface="微软雅黑" panose="020B0503020204020204" charset="-122"/>
                <a:ea typeface="微软雅黑" panose="020B0503020204020204" charset="-122"/>
                <a:cs typeface="微软雅黑" panose="020B0503020204020204" charset="-122"/>
              </a:rPr>
              <a:t>Sigmoid</a:t>
            </a:r>
            <a:r>
              <a:rPr lang="zh-CN" altLang="en-US" sz="2000">
                <a:latin typeface="微软雅黑" panose="020B0503020204020204" charset="-122"/>
                <a:ea typeface="微软雅黑" panose="020B0503020204020204" charset="-122"/>
                <a:cs typeface="微软雅黑" panose="020B0503020204020204" charset="-122"/>
              </a:rPr>
              <a:t>层来计算不同结果发生的概率。选择概率最高的结果作为最终输出，即正在进行的</a:t>
            </a:r>
            <a:r>
              <a:rPr lang="zh-CN" altLang="en-US" sz="2000">
                <a:latin typeface="微软雅黑" panose="020B0503020204020204" charset="-122"/>
                <a:ea typeface="微软雅黑" panose="020B0503020204020204" charset="-122"/>
                <a:cs typeface="微软雅黑" panose="020B0503020204020204" charset="-122"/>
              </a:rPr>
              <a:t>案例的结果。</a:t>
            </a:r>
            <a:endParaRPr lang="zh-CN" altLang="en-US" sz="2000">
              <a:latin typeface="微软雅黑" panose="020B0503020204020204" charset="-122"/>
              <a:ea typeface="微软雅黑" panose="020B0503020204020204" charset="-122"/>
              <a:cs typeface="微软雅黑" panose="020B0503020204020204" charset="-122"/>
            </a:endParaRPr>
          </a:p>
          <a:p>
            <a:pPr algn="just"/>
            <a:endParaRPr lang="zh-CN" altLang="en-US" sz="2000">
              <a:latin typeface="微软雅黑" panose="020B0503020204020204" charset="-122"/>
              <a:ea typeface="微软雅黑" panose="020B0503020204020204" charset="-122"/>
              <a:cs typeface="微软雅黑" panose="020B0503020204020204" charset="-122"/>
            </a:endParaRPr>
          </a:p>
          <a:p>
            <a:pPr algn="just"/>
            <a:endParaRPr lang="zh-CN" altLang="en-US" sz="2000">
              <a:latin typeface="微软雅黑" panose="020B0503020204020204" charset="-122"/>
              <a:ea typeface="微软雅黑" panose="020B0503020204020204" charset="-122"/>
              <a:cs typeface="微软雅黑" panose="020B0503020204020204" charset="-122"/>
            </a:endParaRPr>
          </a:p>
          <a:p>
            <a:pPr algn="just"/>
            <a:endParaRPr lang="zh-CN" altLang="en-US" sz="2000">
              <a:latin typeface="微软雅黑" panose="020B0503020204020204" charset="-122"/>
              <a:ea typeface="微软雅黑" panose="020B0503020204020204" charset="-122"/>
              <a:cs typeface="微软雅黑" panose="020B0503020204020204" charset="-122"/>
            </a:endParaRPr>
          </a:p>
          <a:p>
            <a:pPr algn="just"/>
            <a:r>
              <a:rPr lang="en-US" altLang="zh-CN" sz="2000">
                <a:latin typeface="微软雅黑" panose="020B0503020204020204" charset="-122"/>
                <a:ea typeface="微软雅黑" panose="020B0503020204020204" charset="-122"/>
                <a:cs typeface="微软雅黑" panose="020B0503020204020204" charset="-122"/>
              </a:rPr>
              <a:t>Sigmoid</a:t>
            </a:r>
            <a:r>
              <a:rPr lang="zh-CN" altLang="en-US" sz="2000">
                <a:latin typeface="微软雅黑" panose="020B0503020204020204" charset="-122"/>
                <a:ea typeface="微软雅黑" panose="020B0503020204020204" charset="-122"/>
                <a:cs typeface="微软雅黑" panose="020B0503020204020204" charset="-122"/>
              </a:rPr>
              <a:t>型激活函数</a:t>
            </a:r>
            <a:endParaRPr lang="zh-CN" altLang="en-US" sz="2000">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custDataLst>
              <p:tags r:id="rId3"/>
            </p:custDataLst>
          </p:nvPr>
        </p:nvPicPr>
        <p:blipFill>
          <a:blip r:embed="rId4"/>
          <a:stretch>
            <a:fillRect/>
          </a:stretch>
        </p:blipFill>
        <p:spPr>
          <a:xfrm>
            <a:off x="509905" y="3936365"/>
            <a:ext cx="3512185" cy="711835"/>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6916420" y="2254250"/>
            <a:ext cx="5275580" cy="46050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8748395" y="776605"/>
            <a:ext cx="3431540" cy="6080760"/>
            <a:chOff x="170694" y="-926521"/>
            <a:chExt cx="2869388" cy="2561772"/>
          </a:xfrm>
          <a:gradFill>
            <a:gsLst>
              <a:gs pos="0">
                <a:schemeClr val="accent1">
                  <a:lumMod val="67000"/>
                </a:schemeClr>
              </a:gs>
              <a:gs pos="48000">
                <a:schemeClr val="accent1">
                  <a:lumMod val="97000"/>
                  <a:lumOff val="3000"/>
                </a:schemeClr>
              </a:gs>
              <a:gs pos="100000">
                <a:schemeClr val="accent1">
                  <a:lumMod val="60000"/>
                  <a:lumOff val="40000"/>
                </a:schemeClr>
              </a:gs>
            </a:gsLst>
            <a:lin ang="19200000" scaled="0"/>
          </a:gradFill>
        </p:grpSpPr>
        <p:sp>
          <p:nvSpPr>
            <p:cNvPr id="10" name="等腰三角形 25"/>
            <p:cNvSpPr/>
            <p:nvPr>
              <p:custDataLst>
                <p:tags r:id="rId1"/>
              </p:custDataLst>
            </p:nvPr>
          </p:nvSpPr>
          <p:spPr>
            <a:xfrm>
              <a:off x="1233863" y="177982"/>
              <a:ext cx="355284" cy="35651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 name="等腰三角形 26"/>
            <p:cNvSpPr/>
            <p:nvPr>
              <p:custDataLst>
                <p:tags r:id="rId2"/>
              </p:custDataLst>
            </p:nvPr>
          </p:nvSpPr>
          <p:spPr>
            <a:xfrm flipV="1">
              <a:off x="200258" y="602633"/>
              <a:ext cx="355284" cy="35651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3" name="矩形 12"/>
            <p:cNvSpPr/>
            <p:nvPr>
              <p:custDataLst>
                <p:tags r:id="rId3"/>
              </p:custDataLst>
            </p:nvPr>
          </p:nvSpPr>
          <p:spPr>
            <a:xfrm>
              <a:off x="170694" y="-926521"/>
              <a:ext cx="2869388" cy="2561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2" name="组合 1"/>
          <p:cNvGrpSpPr/>
          <p:nvPr/>
        </p:nvGrpSpPr>
        <p:grpSpPr>
          <a:xfrm>
            <a:off x="0" y="-634"/>
            <a:ext cx="8888095" cy="6857999"/>
            <a:chOff x="170694" y="-926521"/>
            <a:chExt cx="2869388" cy="2561772"/>
          </a:xfrm>
          <a:gradFill>
            <a:gsLst>
              <a:gs pos="0">
                <a:schemeClr val="accent1">
                  <a:lumMod val="67000"/>
                </a:schemeClr>
              </a:gs>
              <a:gs pos="48000">
                <a:schemeClr val="accent1">
                  <a:lumMod val="97000"/>
                  <a:lumOff val="3000"/>
                </a:schemeClr>
              </a:gs>
              <a:gs pos="100000">
                <a:schemeClr val="accent1">
                  <a:lumMod val="60000"/>
                  <a:lumOff val="40000"/>
                </a:schemeClr>
              </a:gs>
            </a:gsLst>
            <a:lin ang="19200000" scaled="0"/>
          </a:gradFill>
        </p:grpSpPr>
        <p:sp>
          <p:nvSpPr>
            <p:cNvPr id="3" name="等腰三角形 25"/>
            <p:cNvSpPr/>
            <p:nvPr/>
          </p:nvSpPr>
          <p:spPr>
            <a:xfrm>
              <a:off x="1233863" y="177982"/>
              <a:ext cx="355284" cy="35651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 name="等腰三角形 26"/>
            <p:cNvSpPr/>
            <p:nvPr/>
          </p:nvSpPr>
          <p:spPr>
            <a:xfrm flipV="1">
              <a:off x="200258" y="602633"/>
              <a:ext cx="355284" cy="35651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 name="矩形 4"/>
            <p:cNvSpPr/>
            <p:nvPr/>
          </p:nvSpPr>
          <p:spPr>
            <a:xfrm>
              <a:off x="170694" y="-926521"/>
              <a:ext cx="2869388" cy="2561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 name="平行四边形 5"/>
            <p:cNvSpPr/>
            <p:nvPr/>
          </p:nvSpPr>
          <p:spPr>
            <a:xfrm>
              <a:off x="376965" y="-35223"/>
              <a:ext cx="1036076" cy="779005"/>
            </a:xfrm>
            <a:prstGeom prst="parallelogram">
              <a:avLst>
                <a:gd name="adj" fmla="val 4820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文本框 6"/>
            <p:cNvSpPr txBox="1"/>
            <p:nvPr/>
          </p:nvSpPr>
          <p:spPr>
            <a:xfrm>
              <a:off x="613677" y="160549"/>
              <a:ext cx="546080" cy="379047"/>
            </a:xfrm>
            <a:prstGeom prst="rect">
              <a:avLst/>
            </a:prstGeom>
            <a:noFill/>
          </p:spPr>
          <p:txBody>
            <a:bodyPr wrap="square" lIns="91440" tIns="45720" rIns="91440" bIns="45720" rtlCol="0">
              <a:spAutoFit/>
            </a:bodyPr>
            <a:lstStyle/>
            <a:p>
              <a:pPr algn="ctr" defTabSz="1219200"/>
              <a:r>
                <a:rPr lang="en-US" altLang="zh-CN" sz="6000" dirty="0">
                  <a:solidFill>
                    <a:schemeClr val="accent1">
                      <a:lumMod val="75000"/>
                    </a:schemeClr>
                  </a:solidFill>
                  <a:latin typeface="微软雅黑" panose="020B0503020204020204" charset="-122"/>
                  <a:ea typeface="微软雅黑" panose="020B0503020204020204" charset="-122"/>
                  <a:sym typeface="FZHei-B01S" panose="02010601030101010101" pitchFamily="2" charset="-122"/>
                </a:rPr>
                <a:t>04</a:t>
              </a:r>
              <a:endParaRPr lang="zh-CN" altLang="en-US" sz="6000" dirty="0">
                <a:solidFill>
                  <a:schemeClr val="accent1">
                    <a:lumMod val="75000"/>
                  </a:schemeClr>
                </a:solidFill>
                <a:latin typeface="微软雅黑" panose="020B0503020204020204" charset="-122"/>
                <a:ea typeface="微软雅黑" panose="020B0503020204020204" charset="-122"/>
                <a:sym typeface="FZHei-B01S" panose="02010601030101010101" pitchFamily="2" charset="-122"/>
              </a:endParaRPr>
            </a:p>
          </p:txBody>
        </p:sp>
      </p:grpSp>
      <p:sp>
        <p:nvSpPr>
          <p:cNvPr id="8" name="TextBox 48"/>
          <p:cNvSpPr txBox="1"/>
          <p:nvPr/>
        </p:nvSpPr>
        <p:spPr>
          <a:xfrm>
            <a:off x="3239770" y="2982595"/>
            <a:ext cx="7090410" cy="768350"/>
          </a:xfrm>
          <a:prstGeom prst="rect">
            <a:avLst/>
          </a:prstGeom>
          <a:noFill/>
        </p:spPr>
        <p:txBody>
          <a:bodyPr wrap="square" lIns="91445" tIns="45721" rIns="91445" bIns="45721" rtlCol="0">
            <a:spAutoFit/>
          </a:bodyPr>
          <a:lstStyle/>
          <a:p>
            <a:pPr algn="ctr"/>
            <a:r>
              <a:rPr lang="zh-CN" altLang="en-US" sz="4400" dirty="0">
                <a:solidFill>
                  <a:schemeClr val="bg1"/>
                </a:solidFill>
                <a:latin typeface="微软雅黑" panose="020B0503020204020204" charset="-122"/>
                <a:ea typeface="微软雅黑" panose="020B0503020204020204" charset="-122"/>
                <a:sym typeface="FZHei-B01S" panose="02010601030101010101" pitchFamily="2" charset="-122"/>
              </a:rPr>
              <a:t>实验</a:t>
            </a:r>
            <a:endParaRPr lang="zh-CN" altLang="en-US" sz="4400" dirty="0">
              <a:solidFill>
                <a:schemeClr val="bg1"/>
              </a:solidFill>
              <a:latin typeface="微软雅黑" panose="020B0503020204020204" charset="-122"/>
              <a:ea typeface="微软雅黑" panose="020B0503020204020204" charset="-122"/>
              <a:sym typeface="FZHei-B01S" panose="02010601030101010101" pitchFamily="2" charset="-122"/>
            </a:endParaRPr>
          </a:p>
        </p:txBody>
      </p:sp>
      <p:pic>
        <p:nvPicPr>
          <p:cNvPr id="14" name="图片 13"/>
          <p:cNvPicPr>
            <a:picLocks noChangeAspect="1"/>
          </p:cNvPicPr>
          <p:nvPr>
            <p:custDataLst>
              <p:tags r:id="rId4"/>
            </p:custDataLst>
          </p:nvPr>
        </p:nvPicPr>
        <p:blipFill>
          <a:blip r:embed="rId5"/>
          <a:stretch>
            <a:fillRect/>
          </a:stretch>
        </p:blipFill>
        <p:spPr>
          <a:xfrm>
            <a:off x="7461956" y="3871356"/>
            <a:ext cx="4730043" cy="3416788"/>
          </a:xfrm>
          <a:prstGeom prst="rect">
            <a:avLst/>
          </a:prstGeom>
        </p:spPr>
      </p:pic>
      <p:pic>
        <p:nvPicPr>
          <p:cNvPr id="11" name="图片 10"/>
          <p:cNvPicPr>
            <a:picLocks noChangeAspect="1"/>
          </p:cNvPicPr>
          <p:nvPr>
            <p:custDataLst>
              <p:tags r:id="rId6"/>
            </p:custDataLst>
          </p:nvPr>
        </p:nvPicPr>
        <p:blipFill rotWithShape="1">
          <a:blip r:embed="rId7"/>
          <a:srcRect l="20133" b="45801"/>
          <a:stretch>
            <a:fillRect/>
          </a:stretch>
        </p:blipFill>
        <p:spPr>
          <a:xfrm>
            <a:off x="8146473" y="0"/>
            <a:ext cx="4045527" cy="371697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635"/>
            <a:ext cx="12192001" cy="6715216"/>
            <a:chOff x="-1" y="-635"/>
            <a:chExt cx="12192001" cy="6715216"/>
          </a:xfrm>
        </p:grpSpPr>
        <p:pic>
          <p:nvPicPr>
            <p:cNvPr id="36" name="图片 35"/>
            <p:cNvPicPr>
              <a:picLocks noChangeAspect="1"/>
            </p:cNvPicPr>
            <p:nvPr/>
          </p:nvPicPr>
          <p:blipFill rotWithShape="1">
            <a:blip r:embed="rId1"/>
            <a:srcRect l="20133" b="45801"/>
            <a:stretch>
              <a:fillRect/>
            </a:stretch>
          </p:blipFill>
          <p:spPr>
            <a:xfrm>
              <a:off x="8146473" y="0"/>
              <a:ext cx="4045527" cy="3716977"/>
            </a:xfrm>
            <a:prstGeom prst="rect">
              <a:avLst/>
            </a:prstGeom>
          </p:spPr>
        </p:pic>
        <p:sp>
          <p:nvSpPr>
            <p:cNvPr id="37" name="矩形 36"/>
            <p:cNvSpPr/>
            <p:nvPr/>
          </p:nvSpPr>
          <p:spPr>
            <a:xfrm>
              <a:off x="-1" y="685346"/>
              <a:ext cx="12192000" cy="6029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indent="0" algn="just">
                <a:buNone/>
              </a:pPr>
              <a:r>
                <a:rPr lang="en-US" altLang="zh-CN" sz="2400" dirty="0">
                  <a:latin typeface="微软雅黑" panose="020B0503020204020204" charset="-122"/>
                  <a:ea typeface="微软雅黑" panose="020B0503020204020204" charset="-122"/>
                  <a:cs typeface="微软雅黑" panose="020B0503020204020204" charset="-122"/>
                  <a:sym typeface="+mn-ea"/>
                </a:rPr>
                <a:t>每个事件都有一组不同的属性，其中必须出现三个属性，即活动名称、时间戳和大小写id。</a:t>
              </a:r>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矩形 38"/>
            <p:cNvSpPr/>
            <p:nvPr/>
          </p:nvSpPr>
          <p:spPr>
            <a:xfrm>
              <a:off x="-1" y="-635"/>
              <a:ext cx="25273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4" name="Freeform 19"/>
          <p:cNvSpPr>
            <a:spLocks noEditPoints="1"/>
          </p:cNvSpPr>
          <p:nvPr/>
        </p:nvSpPr>
        <p:spPr bwMode="auto">
          <a:xfrm>
            <a:off x="6654800" y="4930140"/>
            <a:ext cx="312420" cy="315595"/>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latin typeface="Source Han Sans CN" panose="020B0500000000000000" pitchFamily="34" charset="-128"/>
              <a:ea typeface="Source Han Sans CN" panose="020B0500000000000000" pitchFamily="34" charset="-128"/>
              <a:cs typeface="+mn-ea"/>
              <a:sym typeface="+mn-lt"/>
            </a:endParaRPr>
          </a:p>
        </p:txBody>
      </p:sp>
      <p:sp>
        <p:nvSpPr>
          <p:cNvPr id="33" name="PA-文本框 6"/>
          <p:cNvSpPr txBox="1"/>
          <p:nvPr>
            <p:custDataLst>
              <p:tags r:id="rId2"/>
            </p:custDataLst>
          </p:nvPr>
        </p:nvSpPr>
        <p:spPr>
          <a:xfrm>
            <a:off x="443230" y="19685"/>
            <a:ext cx="6724650" cy="645160"/>
          </a:xfrm>
          <a:prstGeom prst="rect">
            <a:avLst/>
          </a:prstGeom>
          <a:noFill/>
        </p:spPr>
        <p:txBody>
          <a:bodyPr wrap="square" rtlCol="0">
            <a:spAutoFit/>
          </a:bodyPr>
          <a:p>
            <a:pPr lvl="0" indent="0" algn="just">
              <a:buClrTx/>
              <a:buSzTx/>
              <a:buFont typeface="Arial" panose="020B0604020202020204" pitchFamily="34" charset="0"/>
              <a:buNone/>
            </a:pPr>
            <a:r>
              <a:rPr lang="zh-CN" sz="3600" b="1" dirty="0">
                <a:solidFill>
                  <a:schemeClr val="accent1">
                    <a:lumMod val="75000"/>
                  </a:schemeClr>
                </a:solidFill>
                <a:latin typeface="微软雅黑" panose="020B0503020204020204" charset="-122"/>
                <a:ea typeface="微软雅黑" panose="020B0503020204020204" charset="-122"/>
                <a:sym typeface="+mn-ea"/>
              </a:rPr>
              <a:t>实验</a:t>
            </a:r>
            <a:endParaRPr lang="zh-CN" altLang="en-US" sz="3600" b="1" dirty="0">
              <a:solidFill>
                <a:schemeClr val="accent1">
                  <a:lumMod val="75000"/>
                </a:schemeClr>
              </a:solidFill>
              <a:latin typeface="微软雅黑" panose="020B0503020204020204" charset="-122"/>
              <a:ea typeface="微软雅黑" panose="020B0503020204020204" charset="-122"/>
              <a:sym typeface="+mn-ea"/>
            </a:endParaRPr>
          </a:p>
        </p:txBody>
      </p:sp>
      <mc:AlternateContent xmlns:mc="http://schemas.openxmlformats.org/markup-compatibility/2006" xmlns:p14="http://schemas.microsoft.com/office/powerpoint/2010/main">
        <mc:Choice Requires="p14">
          <p:contentPart r:id="rId3" p14:bwMode="auto">
            <p14:nvContentPartPr>
              <p14:cNvPr id="3" name="墨迹 2"/>
              <p14:cNvContentPartPr/>
              <p14:nvPr>
                <p:custDataLst>
                  <p:tags r:id="rId4"/>
                </p:custDataLst>
              </p14:nvPr>
            </p14:nvContentPartPr>
            <p14:xfrm>
              <a:off x="7291440" y="5872110"/>
              <a:ext cx="424080" cy="14760"/>
            </p14:xfrm>
          </p:contentPart>
        </mc:Choice>
        <mc:Fallback xmlns="">
          <p:pic>
            <p:nvPicPr>
              <p:cNvPr id="3" name="墨迹 2"/>
            </p:nvPicPr>
            <p:blipFill>
              <a:blip r:embed="rId5"/>
            </p:blipFill>
            <p:spPr>
              <a:xfrm>
                <a:off x="7291440" y="5872110"/>
                <a:ext cx="424080" cy="147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custDataLst>
                  <p:tags r:id="rId7"/>
                </p:custDataLst>
              </p14:nvPr>
            </p14:nvContentPartPr>
            <p14:xfrm>
              <a:off x="7277040" y="5862750"/>
              <a:ext cx="529200" cy="47880"/>
            </p14:xfrm>
          </p:contentPart>
        </mc:Choice>
        <mc:Fallback xmlns="">
          <p:pic>
            <p:nvPicPr>
              <p:cNvPr id="5" name="墨迹 4"/>
            </p:nvPicPr>
            <p:blipFill>
              <a:blip r:embed="rId8"/>
            </p:blipFill>
            <p:spPr>
              <a:xfrm>
                <a:off x="7277040" y="5862750"/>
                <a:ext cx="529200" cy="4788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custDataLst>
                  <p:tags r:id="rId10"/>
                </p:custDataLst>
              </p14:nvPr>
            </p14:nvContentPartPr>
            <p14:xfrm>
              <a:off x="7608660" y="5895870"/>
              <a:ext cx="157320" cy="14760"/>
            </p14:xfrm>
          </p:contentPart>
        </mc:Choice>
        <mc:Fallback xmlns="">
          <p:pic>
            <p:nvPicPr>
              <p:cNvPr id="6" name="墨迹 5"/>
            </p:nvPicPr>
            <p:blipFill>
              <a:blip r:embed="rId11"/>
            </p:blipFill>
            <p:spPr>
              <a:xfrm>
                <a:off x="7608660" y="5895870"/>
                <a:ext cx="157320" cy="1476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7" name="墨迹 6"/>
              <p14:cNvContentPartPr/>
              <p14:nvPr>
                <p:custDataLst>
                  <p:tags r:id="rId13"/>
                </p:custDataLst>
              </p14:nvPr>
            </p14:nvContentPartPr>
            <p14:xfrm>
              <a:off x="6919920" y="5610390"/>
              <a:ext cx="186120" cy="352800"/>
            </p14:xfrm>
          </p:contentPart>
        </mc:Choice>
        <mc:Fallback xmlns="">
          <p:pic>
            <p:nvPicPr>
              <p:cNvPr id="7" name="墨迹 6"/>
            </p:nvPicPr>
            <p:blipFill>
              <a:blip r:embed="rId14"/>
            </p:blipFill>
            <p:spPr>
              <a:xfrm>
                <a:off x="6919920" y="5610390"/>
                <a:ext cx="186120" cy="3528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8" name="墨迹 7"/>
              <p14:cNvContentPartPr/>
              <p14:nvPr>
                <p:custDataLst>
                  <p:tags r:id="rId16"/>
                </p:custDataLst>
              </p14:nvPr>
            </p14:nvContentPartPr>
            <p14:xfrm>
              <a:off x="7800840" y="5848350"/>
              <a:ext cx="576720" cy="57600"/>
            </p14:xfrm>
          </p:contentPart>
        </mc:Choice>
        <mc:Fallback xmlns="">
          <p:pic>
            <p:nvPicPr>
              <p:cNvPr id="8" name="墨迹 7"/>
            </p:nvPicPr>
            <p:blipFill>
              <a:blip r:embed="rId17"/>
            </p:blipFill>
            <p:spPr>
              <a:xfrm>
                <a:off x="7800840" y="5848350"/>
                <a:ext cx="576720" cy="57600"/>
              </a:xfrm>
              <a:prstGeom prst="rect"/>
            </p:spPr>
          </p:pic>
        </mc:Fallback>
      </mc:AlternateContent>
      <p:sp>
        <p:nvSpPr>
          <p:cNvPr id="9" name="文本框 8"/>
          <p:cNvSpPr txBox="1"/>
          <p:nvPr/>
        </p:nvSpPr>
        <p:spPr>
          <a:xfrm>
            <a:off x="372110" y="921385"/>
            <a:ext cx="11674475" cy="829945"/>
          </a:xfrm>
          <a:prstGeom prst="rect">
            <a:avLst/>
          </a:prstGeom>
          <a:noFill/>
        </p:spPr>
        <p:txBody>
          <a:bodyPr wrap="square" rtlCol="0">
            <a:spAutoFit/>
          </a:bodyPr>
          <a:p>
            <a:pPr indent="0" algn="just">
              <a:buFont typeface="Wingdings" panose="05000000000000000000" charset="0"/>
              <a:buNone/>
            </a:pPr>
            <a:r>
              <a:rPr lang="zh-CN" altLang="en-US" sz="2400">
                <a:latin typeface="微软雅黑" panose="020B0503020204020204" charset="-122"/>
                <a:ea typeface="微软雅黑" panose="020B0503020204020204" charset="-122"/>
                <a:sym typeface="+mn-ea"/>
              </a:rPr>
              <a:t>本文将对11个真实事件日志进行一系列的实验，以验证多任务预测方法的可行性。</a:t>
            </a:r>
            <a:endParaRPr lang="zh-CN" altLang="en-US" sz="2400">
              <a:latin typeface="微软雅黑" panose="020B0503020204020204" charset="-122"/>
              <a:ea typeface="微软雅黑" panose="020B0503020204020204" charset="-122"/>
              <a:sym typeface="+mn-ea"/>
            </a:endParaRPr>
          </a:p>
          <a:p>
            <a:pPr marL="342900" indent="-342900" algn="just">
              <a:buFont typeface="Wingdings" panose="05000000000000000000" charset="0"/>
              <a:buChar char="u"/>
            </a:pPr>
            <a:endParaRPr lang="zh-CN" altLang="en-US" sz="2400">
              <a:latin typeface="微软雅黑" panose="020B0503020204020204" charset="-122"/>
              <a:ea typeface="微软雅黑" panose="020B0503020204020204" charset="-122"/>
              <a:sym typeface="+mn-ea"/>
            </a:endParaRPr>
          </a:p>
        </p:txBody>
      </p:sp>
      <p:sp>
        <p:nvSpPr>
          <p:cNvPr id="2" name="文本框 1"/>
          <p:cNvSpPr txBox="1"/>
          <p:nvPr>
            <p:custDataLst>
              <p:tags r:id="rId18"/>
            </p:custDataLst>
          </p:nvPr>
        </p:nvSpPr>
        <p:spPr>
          <a:xfrm>
            <a:off x="372110" y="1852930"/>
            <a:ext cx="11801475" cy="551815"/>
          </a:xfrm>
          <a:prstGeom prst="rect">
            <a:avLst/>
          </a:prstGeom>
          <a:noFill/>
        </p:spPr>
        <p:txBody>
          <a:bodyPr wrap="square" rtlCol="0">
            <a:noAutofit/>
          </a:bodyPr>
          <a:p>
            <a:pPr marL="342900" indent="-342900" algn="just">
              <a:buFont typeface="Wingdings" panose="05000000000000000000" charset="0"/>
              <a:buChar char="Ø"/>
            </a:pPr>
            <a:r>
              <a:rPr lang="zh-CN" altLang="en-US" sz="2400" b="0">
                <a:latin typeface="微软雅黑" panose="020B0503020204020204" charset="-122"/>
                <a:ea typeface="微软雅黑" panose="020B0503020204020204" charset="-122"/>
              </a:rPr>
              <a:t>Event logs</a:t>
            </a:r>
            <a:endParaRPr lang="zh-CN" altLang="en-US" sz="2400" b="0">
              <a:latin typeface="微软雅黑" panose="020B0503020204020204" charset="-122"/>
              <a:ea typeface="微软雅黑" panose="020B0503020204020204" charset="-122"/>
            </a:endParaRPr>
          </a:p>
        </p:txBody>
      </p:sp>
      <p:sp>
        <p:nvSpPr>
          <p:cNvPr id="12" name="文本框 11"/>
          <p:cNvSpPr txBox="1"/>
          <p:nvPr>
            <p:custDataLst>
              <p:tags r:id="rId19"/>
            </p:custDataLst>
          </p:nvPr>
        </p:nvSpPr>
        <p:spPr>
          <a:xfrm>
            <a:off x="683895" y="2506345"/>
            <a:ext cx="11765915" cy="645160"/>
          </a:xfrm>
          <a:prstGeom prst="rect">
            <a:avLst/>
          </a:prstGeom>
          <a:noFill/>
        </p:spPr>
        <p:txBody>
          <a:bodyPr wrap="square" rtlCol="0">
            <a:spAutoFit/>
          </a:bodyPr>
          <a:p>
            <a:pPr indent="0">
              <a:buFont typeface="Wingdings" panose="05000000000000000000" charset="0"/>
              <a:buNone/>
            </a:pPr>
            <a:r>
              <a:rPr lang="zh-CN" altLang="en-US" sz="2000">
                <a:latin typeface="微软雅黑" panose="020B0503020204020204" charset="-122"/>
                <a:ea typeface="微软雅黑" panose="020B0503020204020204" charset="-122"/>
                <a:sym typeface="+mn-ea"/>
              </a:rPr>
              <a:t>本文中用于实验的数据集均来自4TU研究数据中心的公开事件日志数据集。</a:t>
            </a:r>
            <a:endParaRPr lang="zh-CN" altLang="en-US" sz="2000">
              <a:latin typeface="微软雅黑" panose="020B0503020204020204" charset="-122"/>
              <a:ea typeface="微软雅黑" panose="020B0503020204020204" charset="-122"/>
              <a:sym typeface="+mn-ea"/>
            </a:endParaRPr>
          </a:p>
          <a:p>
            <a:pPr indent="0">
              <a:buFont typeface="Wingdings" panose="05000000000000000000" charset="0"/>
              <a:buNone/>
            </a:pPr>
            <a:endParaRPr lang="zh-CN" altLang="en-US" sz="1600">
              <a:latin typeface="微软雅黑" panose="020B0503020204020204" charset="-122"/>
              <a:ea typeface="微软雅黑" panose="020B0503020204020204" charset="-122"/>
              <a:sym typeface="+mn-ea"/>
            </a:endParaRPr>
          </a:p>
        </p:txBody>
      </p:sp>
      <p:pic>
        <p:nvPicPr>
          <p:cNvPr id="4" name="图片 3"/>
          <p:cNvPicPr>
            <a:picLocks noChangeAspect="1"/>
          </p:cNvPicPr>
          <p:nvPr>
            <p:custDataLst>
              <p:tags r:id="rId20"/>
            </p:custDataLst>
          </p:nvPr>
        </p:nvPicPr>
        <p:blipFill>
          <a:blip r:embed="rId21"/>
          <a:stretch>
            <a:fillRect/>
          </a:stretch>
        </p:blipFill>
        <p:spPr>
          <a:xfrm>
            <a:off x="660400" y="3287395"/>
            <a:ext cx="11167745" cy="3565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635"/>
            <a:ext cx="12192001" cy="6715216"/>
            <a:chOff x="-1" y="-635"/>
            <a:chExt cx="12192001" cy="6715216"/>
          </a:xfrm>
        </p:grpSpPr>
        <p:pic>
          <p:nvPicPr>
            <p:cNvPr id="36" name="图片 35"/>
            <p:cNvPicPr>
              <a:picLocks noChangeAspect="1"/>
            </p:cNvPicPr>
            <p:nvPr/>
          </p:nvPicPr>
          <p:blipFill rotWithShape="1">
            <a:blip r:embed="rId1"/>
            <a:srcRect l="20133" b="45801"/>
            <a:stretch>
              <a:fillRect/>
            </a:stretch>
          </p:blipFill>
          <p:spPr>
            <a:xfrm>
              <a:off x="8146473" y="0"/>
              <a:ext cx="4045527" cy="3716977"/>
            </a:xfrm>
            <a:prstGeom prst="rect">
              <a:avLst/>
            </a:prstGeom>
          </p:spPr>
        </p:pic>
        <p:sp>
          <p:nvSpPr>
            <p:cNvPr id="37" name="矩形 36"/>
            <p:cNvSpPr/>
            <p:nvPr/>
          </p:nvSpPr>
          <p:spPr>
            <a:xfrm>
              <a:off x="-1" y="685346"/>
              <a:ext cx="12192000" cy="6029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indent="0" algn="just">
                <a:buNone/>
              </a:pPr>
              <a:r>
                <a:rPr lang="en-US" altLang="zh-CN" sz="2400" dirty="0">
                  <a:latin typeface="微软雅黑" panose="020B0503020204020204" charset="-122"/>
                  <a:ea typeface="微软雅黑" panose="020B0503020204020204" charset="-122"/>
                  <a:cs typeface="微软雅黑" panose="020B0503020204020204" charset="-122"/>
                  <a:sym typeface="+mn-ea"/>
                </a:rPr>
                <a:t>每个事件都有一组不同的属性，其中必须出现三个属性，即活动名称、时间戳和大小写id。</a:t>
              </a:r>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矩形 38"/>
            <p:cNvSpPr/>
            <p:nvPr/>
          </p:nvSpPr>
          <p:spPr>
            <a:xfrm>
              <a:off x="-1" y="-635"/>
              <a:ext cx="25273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4" name="Freeform 19"/>
          <p:cNvSpPr>
            <a:spLocks noEditPoints="1"/>
          </p:cNvSpPr>
          <p:nvPr/>
        </p:nvSpPr>
        <p:spPr bwMode="auto">
          <a:xfrm>
            <a:off x="6654800" y="4930140"/>
            <a:ext cx="312420" cy="315595"/>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latin typeface="Source Han Sans CN" panose="020B0500000000000000" pitchFamily="34" charset="-128"/>
              <a:ea typeface="Source Han Sans CN" panose="020B0500000000000000" pitchFamily="34" charset="-128"/>
              <a:cs typeface="+mn-ea"/>
              <a:sym typeface="+mn-lt"/>
            </a:endParaRPr>
          </a:p>
        </p:txBody>
      </p:sp>
      <p:sp>
        <p:nvSpPr>
          <p:cNvPr id="33" name="PA-文本框 6"/>
          <p:cNvSpPr txBox="1"/>
          <p:nvPr>
            <p:custDataLst>
              <p:tags r:id="rId2"/>
            </p:custDataLst>
          </p:nvPr>
        </p:nvSpPr>
        <p:spPr>
          <a:xfrm>
            <a:off x="443230" y="19685"/>
            <a:ext cx="6724650" cy="645160"/>
          </a:xfrm>
          <a:prstGeom prst="rect">
            <a:avLst/>
          </a:prstGeom>
          <a:noFill/>
        </p:spPr>
        <p:txBody>
          <a:bodyPr wrap="square" rtlCol="0">
            <a:spAutoFit/>
          </a:bodyPr>
          <a:p>
            <a:pPr lvl="0" indent="0" algn="just">
              <a:buClrTx/>
              <a:buSzTx/>
              <a:buFont typeface="Arial" panose="020B0604020202020204" pitchFamily="34" charset="0"/>
              <a:buNone/>
            </a:pPr>
            <a:r>
              <a:rPr lang="zh-CN" sz="3600" b="1" dirty="0">
                <a:solidFill>
                  <a:schemeClr val="accent1">
                    <a:lumMod val="75000"/>
                  </a:schemeClr>
                </a:solidFill>
                <a:latin typeface="微软雅黑" panose="020B0503020204020204" charset="-122"/>
                <a:ea typeface="微软雅黑" panose="020B0503020204020204" charset="-122"/>
                <a:sym typeface="+mn-ea"/>
              </a:rPr>
              <a:t>实验</a:t>
            </a:r>
            <a:endParaRPr lang="zh-CN" altLang="en-US" sz="3600" b="1" dirty="0">
              <a:solidFill>
                <a:schemeClr val="accent1">
                  <a:lumMod val="75000"/>
                </a:schemeClr>
              </a:solidFill>
              <a:latin typeface="微软雅黑" panose="020B0503020204020204" charset="-122"/>
              <a:ea typeface="微软雅黑" panose="020B0503020204020204" charset="-122"/>
              <a:sym typeface="+mn-ea"/>
            </a:endParaRPr>
          </a:p>
        </p:txBody>
      </p:sp>
      <mc:AlternateContent xmlns:mc="http://schemas.openxmlformats.org/markup-compatibility/2006" xmlns:p14="http://schemas.microsoft.com/office/powerpoint/2010/main">
        <mc:Choice Requires="p14">
          <p:contentPart r:id="rId3" p14:bwMode="auto">
            <p14:nvContentPartPr>
              <p14:cNvPr id="3" name="墨迹 2"/>
              <p14:cNvContentPartPr/>
              <p14:nvPr>
                <p:custDataLst>
                  <p:tags r:id="rId4"/>
                </p:custDataLst>
              </p14:nvPr>
            </p14:nvContentPartPr>
            <p14:xfrm>
              <a:off x="7291440" y="5872110"/>
              <a:ext cx="424080" cy="14760"/>
            </p14:xfrm>
          </p:contentPart>
        </mc:Choice>
        <mc:Fallback xmlns="">
          <p:pic>
            <p:nvPicPr>
              <p:cNvPr id="3" name="墨迹 2"/>
            </p:nvPicPr>
            <p:blipFill>
              <a:blip r:embed="rId5"/>
            </p:blipFill>
            <p:spPr>
              <a:xfrm>
                <a:off x="7291440" y="5872110"/>
                <a:ext cx="424080" cy="147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custDataLst>
                  <p:tags r:id="rId7"/>
                </p:custDataLst>
              </p14:nvPr>
            </p14:nvContentPartPr>
            <p14:xfrm>
              <a:off x="7277040" y="5862750"/>
              <a:ext cx="529200" cy="47880"/>
            </p14:xfrm>
          </p:contentPart>
        </mc:Choice>
        <mc:Fallback xmlns="">
          <p:pic>
            <p:nvPicPr>
              <p:cNvPr id="5" name="墨迹 4"/>
            </p:nvPicPr>
            <p:blipFill>
              <a:blip r:embed="rId8"/>
            </p:blipFill>
            <p:spPr>
              <a:xfrm>
                <a:off x="7277040" y="5862750"/>
                <a:ext cx="529200" cy="4788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custDataLst>
                  <p:tags r:id="rId10"/>
                </p:custDataLst>
              </p14:nvPr>
            </p14:nvContentPartPr>
            <p14:xfrm>
              <a:off x="7608660" y="5895870"/>
              <a:ext cx="157320" cy="14760"/>
            </p14:xfrm>
          </p:contentPart>
        </mc:Choice>
        <mc:Fallback xmlns="">
          <p:pic>
            <p:nvPicPr>
              <p:cNvPr id="6" name="墨迹 5"/>
            </p:nvPicPr>
            <p:blipFill>
              <a:blip r:embed="rId11"/>
            </p:blipFill>
            <p:spPr>
              <a:xfrm>
                <a:off x="7608660" y="5895870"/>
                <a:ext cx="157320" cy="1476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7" name="墨迹 6"/>
              <p14:cNvContentPartPr/>
              <p14:nvPr>
                <p:custDataLst>
                  <p:tags r:id="rId13"/>
                </p:custDataLst>
              </p14:nvPr>
            </p14:nvContentPartPr>
            <p14:xfrm>
              <a:off x="6919920" y="5610390"/>
              <a:ext cx="186120" cy="352800"/>
            </p14:xfrm>
          </p:contentPart>
        </mc:Choice>
        <mc:Fallback xmlns="">
          <p:pic>
            <p:nvPicPr>
              <p:cNvPr id="7" name="墨迹 6"/>
            </p:nvPicPr>
            <p:blipFill>
              <a:blip r:embed="rId14"/>
            </p:blipFill>
            <p:spPr>
              <a:xfrm>
                <a:off x="6919920" y="5610390"/>
                <a:ext cx="186120" cy="3528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8" name="墨迹 7"/>
              <p14:cNvContentPartPr/>
              <p14:nvPr>
                <p:custDataLst>
                  <p:tags r:id="rId16"/>
                </p:custDataLst>
              </p14:nvPr>
            </p14:nvContentPartPr>
            <p14:xfrm>
              <a:off x="7800840" y="5848350"/>
              <a:ext cx="576720" cy="57600"/>
            </p14:xfrm>
          </p:contentPart>
        </mc:Choice>
        <mc:Fallback xmlns="">
          <p:pic>
            <p:nvPicPr>
              <p:cNvPr id="8" name="墨迹 7"/>
            </p:nvPicPr>
            <p:blipFill>
              <a:blip r:embed="rId17"/>
            </p:blipFill>
            <p:spPr>
              <a:xfrm>
                <a:off x="7800840" y="5848350"/>
                <a:ext cx="576720" cy="57600"/>
              </a:xfrm>
              <a:prstGeom prst="rect"/>
            </p:spPr>
          </p:pic>
        </mc:Fallback>
      </mc:AlternateContent>
      <p:sp>
        <p:nvSpPr>
          <p:cNvPr id="2" name="文本框 1"/>
          <p:cNvSpPr txBox="1"/>
          <p:nvPr>
            <p:custDataLst>
              <p:tags r:id="rId18"/>
            </p:custDataLst>
          </p:nvPr>
        </p:nvSpPr>
        <p:spPr>
          <a:xfrm>
            <a:off x="252730" y="836295"/>
            <a:ext cx="11801475" cy="551815"/>
          </a:xfrm>
          <a:prstGeom prst="rect">
            <a:avLst/>
          </a:prstGeom>
          <a:noFill/>
        </p:spPr>
        <p:txBody>
          <a:bodyPr wrap="square" rtlCol="0">
            <a:noAutofit/>
          </a:bodyPr>
          <a:p>
            <a:pPr marL="342900" indent="-342900" algn="just">
              <a:buFont typeface="Wingdings" panose="05000000000000000000" charset="0"/>
              <a:buChar char="Ø"/>
            </a:pPr>
            <a:r>
              <a:rPr lang="zh-CN" altLang="en-US" sz="2400" b="0">
                <a:latin typeface="微软雅黑" panose="020B0503020204020204" charset="-122"/>
                <a:ea typeface="微软雅黑" panose="020B0503020204020204" charset="-122"/>
              </a:rPr>
              <a:t>Experimental setup</a:t>
            </a:r>
            <a:endParaRPr lang="zh-CN" altLang="en-US" sz="2400" b="0">
              <a:latin typeface="微软雅黑" panose="020B0503020204020204" charset="-122"/>
              <a:ea typeface="微软雅黑" panose="020B0503020204020204" charset="-122"/>
            </a:endParaRPr>
          </a:p>
        </p:txBody>
      </p:sp>
      <p:sp>
        <p:nvSpPr>
          <p:cNvPr id="12" name="文本框 11"/>
          <p:cNvSpPr txBox="1"/>
          <p:nvPr>
            <p:custDataLst>
              <p:tags r:id="rId19"/>
            </p:custDataLst>
          </p:nvPr>
        </p:nvSpPr>
        <p:spPr>
          <a:xfrm>
            <a:off x="460375" y="1483360"/>
            <a:ext cx="11674475" cy="1938020"/>
          </a:xfrm>
          <a:prstGeom prst="rect">
            <a:avLst/>
          </a:prstGeom>
          <a:noFill/>
        </p:spPr>
        <p:txBody>
          <a:bodyPr wrap="square" rtlCol="0">
            <a:spAutoFit/>
          </a:bodyPr>
          <a:p>
            <a:pPr marL="342900" indent="-342900" algn="just">
              <a:buFont typeface="Wingdings" panose="05000000000000000000" charset="0"/>
              <a:buChar char="u"/>
            </a:pPr>
            <a:r>
              <a:rPr lang="zh-CN" altLang="en-US" sz="2000">
                <a:latin typeface="微软雅黑" panose="020B0503020204020204" charset="-122"/>
                <a:ea typeface="微软雅黑" panose="020B0503020204020204" charset="-122"/>
                <a:sym typeface="+mn-ea"/>
              </a:rPr>
              <a:t>首先，将事件日志中的案例按时间顺序排列。</a:t>
            </a:r>
            <a:endParaRPr lang="zh-CN" altLang="en-US" sz="2000">
              <a:latin typeface="微软雅黑" panose="020B0503020204020204" charset="-122"/>
              <a:ea typeface="微软雅黑" panose="020B0503020204020204" charset="-122"/>
              <a:sym typeface="+mn-ea"/>
            </a:endParaRPr>
          </a:p>
          <a:p>
            <a:pPr marL="342900" indent="-342900" algn="just">
              <a:buFont typeface="Wingdings" panose="05000000000000000000" charset="0"/>
              <a:buChar char="u"/>
            </a:pPr>
            <a:r>
              <a:rPr lang="zh-CN" altLang="en-US" sz="2000">
                <a:latin typeface="微软雅黑" panose="020B0503020204020204" charset="-122"/>
                <a:ea typeface="微软雅黑" panose="020B0503020204020204" charset="-122"/>
                <a:sym typeface="+mn-ea"/>
              </a:rPr>
              <a:t>然后，将事件日志分别按时间顺序分为80%和20%的预训练任务MAM进行预训练和微调。</a:t>
            </a:r>
            <a:endParaRPr lang="zh-CN" altLang="en-US" sz="2000">
              <a:latin typeface="微软雅黑" panose="020B0503020204020204" charset="-122"/>
              <a:ea typeface="微软雅黑" panose="020B0503020204020204" charset="-122"/>
              <a:sym typeface="+mn-ea"/>
            </a:endParaRPr>
          </a:p>
          <a:p>
            <a:pPr marL="342900" indent="-342900" algn="just">
              <a:buFont typeface="Wingdings" panose="05000000000000000000" charset="0"/>
              <a:buChar char="u"/>
            </a:pPr>
            <a:r>
              <a:rPr lang="zh-CN" altLang="en-US" sz="2000">
                <a:latin typeface="微软雅黑" panose="020B0503020204020204" charset="-122"/>
                <a:ea typeface="微软雅黑" panose="020B0503020204020204" charset="-122"/>
                <a:sym typeface="+mn-ea"/>
              </a:rPr>
              <a:t>最后，将用于微调的数据集分为80%和20%，按时间顺序进行训练和测试，训练集中有10%的数据用于训练阶段的验证。</a:t>
            </a:r>
            <a:endParaRPr lang="zh-CN" altLang="en-US" sz="2000">
              <a:latin typeface="微软雅黑" panose="020B0503020204020204" charset="-122"/>
              <a:ea typeface="微软雅黑" panose="020B0503020204020204" charset="-122"/>
              <a:sym typeface="+mn-ea"/>
            </a:endParaRPr>
          </a:p>
          <a:p>
            <a:pPr marL="342900" indent="-342900" algn="just">
              <a:buFont typeface="Wingdings" panose="05000000000000000000" charset="0"/>
              <a:buChar char="u"/>
            </a:pPr>
            <a:endParaRPr lang="zh-CN" altLang="en-US" sz="2000">
              <a:latin typeface="微软雅黑" panose="020B0503020204020204" charset="-122"/>
              <a:ea typeface="微软雅黑" panose="020B0503020204020204" charset="-122"/>
              <a:sym typeface="+mn-ea"/>
            </a:endParaRPr>
          </a:p>
          <a:p>
            <a:pPr indent="0" algn="just">
              <a:buFont typeface="Wingdings" panose="05000000000000000000" charset="0"/>
              <a:buNone/>
            </a:pPr>
            <a:r>
              <a:rPr lang="zh-CN" altLang="en-US" sz="2000">
                <a:latin typeface="微软雅黑" panose="020B0503020204020204" charset="-122"/>
                <a:ea typeface="微软雅黑" panose="020B0503020204020204" charset="-122"/>
                <a:sym typeface="+mn-ea"/>
              </a:rPr>
              <a:t>表4报告了多任务预测方法的超参数和相应的值。</a:t>
            </a:r>
            <a:endParaRPr lang="zh-CN" altLang="en-US" sz="2000">
              <a:latin typeface="微软雅黑" panose="020B0503020204020204" charset="-122"/>
              <a:ea typeface="微软雅黑" panose="020B0503020204020204" charset="-122"/>
              <a:sym typeface="+mn-ea"/>
            </a:endParaRPr>
          </a:p>
        </p:txBody>
      </p:sp>
      <p:pic>
        <p:nvPicPr>
          <p:cNvPr id="4" name="图片 3"/>
          <p:cNvPicPr>
            <a:picLocks noChangeAspect="1"/>
          </p:cNvPicPr>
          <p:nvPr>
            <p:custDataLst>
              <p:tags r:id="rId20"/>
            </p:custDataLst>
          </p:nvPr>
        </p:nvPicPr>
        <p:blipFill>
          <a:blip r:embed="rId21"/>
          <a:stretch>
            <a:fillRect/>
          </a:stretch>
        </p:blipFill>
        <p:spPr>
          <a:xfrm>
            <a:off x="3014980" y="3421380"/>
            <a:ext cx="6162040" cy="33331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635"/>
            <a:ext cx="12192001" cy="6715216"/>
            <a:chOff x="-1" y="-635"/>
            <a:chExt cx="12192001" cy="6715216"/>
          </a:xfrm>
        </p:grpSpPr>
        <p:pic>
          <p:nvPicPr>
            <p:cNvPr id="36" name="图片 35"/>
            <p:cNvPicPr>
              <a:picLocks noChangeAspect="1"/>
            </p:cNvPicPr>
            <p:nvPr/>
          </p:nvPicPr>
          <p:blipFill rotWithShape="1">
            <a:blip r:embed="rId1"/>
            <a:srcRect l="20133" b="45801"/>
            <a:stretch>
              <a:fillRect/>
            </a:stretch>
          </p:blipFill>
          <p:spPr>
            <a:xfrm>
              <a:off x="8146473" y="0"/>
              <a:ext cx="4045527" cy="3716977"/>
            </a:xfrm>
            <a:prstGeom prst="rect">
              <a:avLst/>
            </a:prstGeom>
          </p:spPr>
        </p:pic>
        <p:sp>
          <p:nvSpPr>
            <p:cNvPr id="37" name="矩形 36"/>
            <p:cNvSpPr/>
            <p:nvPr/>
          </p:nvSpPr>
          <p:spPr>
            <a:xfrm>
              <a:off x="-1" y="685346"/>
              <a:ext cx="12192000" cy="6029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indent="0" algn="just">
                <a:buNone/>
              </a:pPr>
              <a:r>
                <a:rPr lang="en-US" altLang="zh-CN" sz="2400" dirty="0">
                  <a:latin typeface="微软雅黑" panose="020B0503020204020204" charset="-122"/>
                  <a:ea typeface="微软雅黑" panose="020B0503020204020204" charset="-122"/>
                  <a:cs typeface="微软雅黑" panose="020B0503020204020204" charset="-122"/>
                  <a:sym typeface="+mn-ea"/>
                </a:rPr>
                <a:t>每个事件都有一组不同的属性，其中必须出现三个属性，即活动名称、时间戳和大小写id。</a:t>
              </a:r>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矩形 38"/>
            <p:cNvSpPr/>
            <p:nvPr/>
          </p:nvSpPr>
          <p:spPr>
            <a:xfrm>
              <a:off x="-1" y="-635"/>
              <a:ext cx="25273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4" name="Freeform 19"/>
          <p:cNvSpPr>
            <a:spLocks noEditPoints="1"/>
          </p:cNvSpPr>
          <p:nvPr/>
        </p:nvSpPr>
        <p:spPr bwMode="auto">
          <a:xfrm>
            <a:off x="6654800" y="4930140"/>
            <a:ext cx="312420" cy="315595"/>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latin typeface="Source Han Sans CN" panose="020B0500000000000000" pitchFamily="34" charset="-128"/>
              <a:ea typeface="Source Han Sans CN" panose="020B0500000000000000" pitchFamily="34" charset="-128"/>
              <a:cs typeface="+mn-ea"/>
              <a:sym typeface="+mn-lt"/>
            </a:endParaRPr>
          </a:p>
        </p:txBody>
      </p:sp>
      <p:sp>
        <p:nvSpPr>
          <p:cNvPr id="33" name="PA-文本框 6"/>
          <p:cNvSpPr txBox="1"/>
          <p:nvPr>
            <p:custDataLst>
              <p:tags r:id="rId2"/>
            </p:custDataLst>
          </p:nvPr>
        </p:nvSpPr>
        <p:spPr>
          <a:xfrm>
            <a:off x="443230" y="19685"/>
            <a:ext cx="6724650" cy="645160"/>
          </a:xfrm>
          <a:prstGeom prst="rect">
            <a:avLst/>
          </a:prstGeom>
          <a:noFill/>
        </p:spPr>
        <p:txBody>
          <a:bodyPr wrap="square" rtlCol="0">
            <a:spAutoFit/>
          </a:bodyPr>
          <a:p>
            <a:pPr lvl="0" indent="0" algn="just">
              <a:buClrTx/>
              <a:buSzTx/>
              <a:buFont typeface="Arial" panose="020B0604020202020204" pitchFamily="34" charset="0"/>
              <a:buNone/>
            </a:pPr>
            <a:r>
              <a:rPr lang="zh-CN" sz="3600" b="1" dirty="0">
                <a:solidFill>
                  <a:schemeClr val="accent1">
                    <a:lumMod val="75000"/>
                  </a:schemeClr>
                </a:solidFill>
                <a:latin typeface="微软雅黑" panose="020B0503020204020204" charset="-122"/>
                <a:ea typeface="微软雅黑" panose="020B0503020204020204" charset="-122"/>
                <a:sym typeface="+mn-ea"/>
              </a:rPr>
              <a:t>实验</a:t>
            </a:r>
            <a:endParaRPr lang="zh-CN" altLang="en-US" sz="3600" b="1" dirty="0">
              <a:solidFill>
                <a:schemeClr val="accent1">
                  <a:lumMod val="75000"/>
                </a:schemeClr>
              </a:solidFill>
              <a:latin typeface="微软雅黑" panose="020B0503020204020204" charset="-122"/>
              <a:ea typeface="微软雅黑" panose="020B0503020204020204" charset="-122"/>
              <a:sym typeface="+mn-ea"/>
            </a:endParaRPr>
          </a:p>
        </p:txBody>
      </p:sp>
      <mc:AlternateContent xmlns:mc="http://schemas.openxmlformats.org/markup-compatibility/2006" xmlns:p14="http://schemas.microsoft.com/office/powerpoint/2010/main">
        <mc:Choice Requires="p14">
          <p:contentPart r:id="rId3" p14:bwMode="auto">
            <p14:nvContentPartPr>
              <p14:cNvPr id="3" name="墨迹 2"/>
              <p14:cNvContentPartPr/>
              <p14:nvPr>
                <p:custDataLst>
                  <p:tags r:id="rId4"/>
                </p:custDataLst>
              </p14:nvPr>
            </p14:nvContentPartPr>
            <p14:xfrm>
              <a:off x="7291440" y="5872110"/>
              <a:ext cx="424080" cy="14760"/>
            </p14:xfrm>
          </p:contentPart>
        </mc:Choice>
        <mc:Fallback xmlns="">
          <p:pic>
            <p:nvPicPr>
              <p:cNvPr id="3" name="墨迹 2"/>
            </p:nvPicPr>
            <p:blipFill>
              <a:blip r:embed="rId5"/>
            </p:blipFill>
            <p:spPr>
              <a:xfrm>
                <a:off x="7291440" y="5872110"/>
                <a:ext cx="424080" cy="147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custDataLst>
                  <p:tags r:id="rId7"/>
                </p:custDataLst>
              </p14:nvPr>
            </p14:nvContentPartPr>
            <p14:xfrm>
              <a:off x="7277040" y="5862750"/>
              <a:ext cx="529200" cy="47880"/>
            </p14:xfrm>
          </p:contentPart>
        </mc:Choice>
        <mc:Fallback xmlns="">
          <p:pic>
            <p:nvPicPr>
              <p:cNvPr id="5" name="墨迹 4"/>
            </p:nvPicPr>
            <p:blipFill>
              <a:blip r:embed="rId8"/>
            </p:blipFill>
            <p:spPr>
              <a:xfrm>
                <a:off x="7277040" y="5862750"/>
                <a:ext cx="529200" cy="4788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custDataLst>
                  <p:tags r:id="rId10"/>
                </p:custDataLst>
              </p14:nvPr>
            </p14:nvContentPartPr>
            <p14:xfrm>
              <a:off x="7608660" y="5895870"/>
              <a:ext cx="157320" cy="14760"/>
            </p14:xfrm>
          </p:contentPart>
        </mc:Choice>
        <mc:Fallback xmlns="">
          <p:pic>
            <p:nvPicPr>
              <p:cNvPr id="6" name="墨迹 5"/>
            </p:nvPicPr>
            <p:blipFill>
              <a:blip r:embed="rId11"/>
            </p:blipFill>
            <p:spPr>
              <a:xfrm>
                <a:off x="7608660" y="5895870"/>
                <a:ext cx="157320" cy="1476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7" name="墨迹 6"/>
              <p14:cNvContentPartPr/>
              <p14:nvPr>
                <p:custDataLst>
                  <p:tags r:id="rId13"/>
                </p:custDataLst>
              </p14:nvPr>
            </p14:nvContentPartPr>
            <p14:xfrm>
              <a:off x="6919920" y="5610390"/>
              <a:ext cx="186120" cy="352800"/>
            </p14:xfrm>
          </p:contentPart>
        </mc:Choice>
        <mc:Fallback xmlns="">
          <p:pic>
            <p:nvPicPr>
              <p:cNvPr id="7" name="墨迹 6"/>
            </p:nvPicPr>
            <p:blipFill>
              <a:blip r:embed="rId14"/>
            </p:blipFill>
            <p:spPr>
              <a:xfrm>
                <a:off x="6919920" y="5610390"/>
                <a:ext cx="186120" cy="3528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8" name="墨迹 7"/>
              <p14:cNvContentPartPr/>
              <p14:nvPr>
                <p:custDataLst>
                  <p:tags r:id="rId16"/>
                </p:custDataLst>
              </p14:nvPr>
            </p14:nvContentPartPr>
            <p14:xfrm>
              <a:off x="7800840" y="5848350"/>
              <a:ext cx="576720" cy="57600"/>
            </p14:xfrm>
          </p:contentPart>
        </mc:Choice>
        <mc:Fallback xmlns="">
          <p:pic>
            <p:nvPicPr>
              <p:cNvPr id="8" name="墨迹 7"/>
            </p:nvPicPr>
            <p:blipFill>
              <a:blip r:embed="rId17"/>
            </p:blipFill>
            <p:spPr>
              <a:xfrm>
                <a:off x="7800840" y="5848350"/>
                <a:ext cx="576720" cy="57600"/>
              </a:xfrm>
              <a:prstGeom prst="rect"/>
            </p:spPr>
          </p:pic>
        </mc:Fallback>
      </mc:AlternateContent>
      <p:sp>
        <p:nvSpPr>
          <p:cNvPr id="2" name="文本框 1"/>
          <p:cNvSpPr txBox="1"/>
          <p:nvPr>
            <p:custDataLst>
              <p:tags r:id="rId18"/>
            </p:custDataLst>
          </p:nvPr>
        </p:nvSpPr>
        <p:spPr>
          <a:xfrm>
            <a:off x="252730" y="931545"/>
            <a:ext cx="11801475" cy="551815"/>
          </a:xfrm>
          <a:prstGeom prst="rect">
            <a:avLst/>
          </a:prstGeom>
          <a:noFill/>
        </p:spPr>
        <p:txBody>
          <a:bodyPr wrap="square" rtlCol="0">
            <a:noAutofit/>
          </a:bodyPr>
          <a:p>
            <a:pPr marL="342900" indent="-342900" algn="just">
              <a:buFont typeface="Wingdings" panose="05000000000000000000" charset="0"/>
              <a:buChar char="Ø"/>
            </a:pPr>
            <a:r>
              <a:rPr lang="zh-CN" altLang="en-US" sz="2400" b="0">
                <a:latin typeface="微软雅黑" panose="020B0503020204020204" charset="-122"/>
                <a:ea typeface="微软雅黑" panose="020B0503020204020204" charset="-122"/>
              </a:rPr>
              <a:t>Evaluation metrics</a:t>
            </a:r>
            <a:endParaRPr lang="zh-CN" altLang="en-US" sz="2400" b="0">
              <a:latin typeface="微软雅黑" panose="020B0503020204020204" charset="-122"/>
              <a:ea typeface="微软雅黑" panose="020B0503020204020204" charset="-122"/>
            </a:endParaRPr>
          </a:p>
        </p:txBody>
      </p:sp>
      <p:sp>
        <p:nvSpPr>
          <p:cNvPr id="12" name="文本框 11"/>
          <p:cNvSpPr txBox="1"/>
          <p:nvPr>
            <p:custDataLst>
              <p:tags r:id="rId19"/>
            </p:custDataLst>
          </p:nvPr>
        </p:nvSpPr>
        <p:spPr>
          <a:xfrm>
            <a:off x="260350" y="1581150"/>
            <a:ext cx="11674475" cy="398780"/>
          </a:xfrm>
          <a:prstGeom prst="rect">
            <a:avLst/>
          </a:prstGeom>
          <a:noFill/>
        </p:spPr>
        <p:txBody>
          <a:bodyPr wrap="square" rtlCol="0">
            <a:spAutoFit/>
          </a:bodyPr>
          <a:p>
            <a:pPr indent="0">
              <a:buFont typeface="Wingdings" panose="05000000000000000000" charset="0"/>
              <a:buNone/>
            </a:pPr>
            <a:r>
              <a:rPr lang="zh-CN" altLang="en-US" sz="2000">
                <a:latin typeface="微软雅黑" panose="020B0503020204020204" charset="-122"/>
                <a:ea typeface="微软雅黑" panose="020B0503020204020204" charset="-122"/>
                <a:sym typeface="+mn-ea"/>
              </a:rPr>
              <a:t>本实验通过计算标准的多类指标来评估比较方法的预测性能。具体的评估指标如下图所示。</a:t>
            </a:r>
            <a:endParaRPr lang="zh-CN" altLang="en-US" sz="2000">
              <a:latin typeface="微软雅黑" panose="020B0503020204020204" charset="-122"/>
              <a:ea typeface="微软雅黑" panose="020B0503020204020204" charset="-122"/>
              <a:sym typeface="+mn-ea"/>
            </a:endParaRPr>
          </a:p>
        </p:txBody>
      </p:sp>
      <p:pic>
        <p:nvPicPr>
          <p:cNvPr id="4" name="图片 3"/>
          <p:cNvPicPr>
            <a:picLocks noChangeAspect="1"/>
          </p:cNvPicPr>
          <p:nvPr>
            <p:custDataLst>
              <p:tags r:id="rId20"/>
            </p:custDataLst>
          </p:nvPr>
        </p:nvPicPr>
        <p:blipFill>
          <a:blip r:embed="rId21"/>
          <a:stretch>
            <a:fillRect/>
          </a:stretch>
        </p:blipFill>
        <p:spPr>
          <a:xfrm>
            <a:off x="443230" y="1979930"/>
            <a:ext cx="3200400" cy="3398520"/>
          </a:xfrm>
          <a:prstGeom prst="rect">
            <a:avLst/>
          </a:prstGeom>
        </p:spPr>
      </p:pic>
      <p:sp>
        <p:nvSpPr>
          <p:cNvPr id="9" name="文本框 8"/>
          <p:cNvSpPr txBox="1"/>
          <p:nvPr>
            <p:custDataLst>
              <p:tags r:id="rId22"/>
            </p:custDataLst>
          </p:nvPr>
        </p:nvSpPr>
        <p:spPr>
          <a:xfrm>
            <a:off x="443230" y="5535930"/>
            <a:ext cx="11144250" cy="1322070"/>
          </a:xfrm>
          <a:prstGeom prst="rect">
            <a:avLst/>
          </a:prstGeom>
          <a:noFill/>
        </p:spPr>
        <p:txBody>
          <a:bodyPr wrap="square" rtlCol="0">
            <a:spAutoFit/>
          </a:bodyPr>
          <a:p>
            <a:pPr indent="0">
              <a:buFont typeface="Wingdings" panose="05000000000000000000" charset="0"/>
              <a:buNone/>
            </a:pPr>
            <a:r>
              <a:rPr lang="zh-CN" altLang="en-US" sz="2000">
                <a:latin typeface="微软雅黑" panose="020B0503020204020204" charset="-122"/>
                <a:ea typeface="微软雅黑" panose="020B0503020204020204" charset="-122"/>
                <a:sym typeface="+mn-ea"/>
              </a:rPr>
              <a:t>AUC</a:t>
            </a:r>
            <a:r>
              <a:rPr lang="en-US" altLang="zh-CN" sz="2000">
                <a:latin typeface="微软雅黑" panose="020B0503020204020204" charset="-122"/>
                <a:ea typeface="微软雅黑" panose="020B0503020204020204" charset="-122"/>
                <a:sym typeface="+mn-ea"/>
              </a:rPr>
              <a:t> </a:t>
            </a:r>
            <a:r>
              <a:rPr lang="zh-CN" altLang="en-US" sz="2000">
                <a:latin typeface="微软雅黑" panose="020B0503020204020204" charset="-122"/>
                <a:ea typeface="微软雅黑" panose="020B0503020204020204" charset="-122"/>
                <a:sym typeface="+mn-ea"/>
              </a:rPr>
              <a:t>测量每个活动的ROC曲线下的平均面积。假阳性率（FPR）在x轴上，真阳性率（TPR）在曲线的ROC空间的y轴上。</a:t>
            </a:r>
            <a:endParaRPr lang="zh-CN" altLang="en-US" sz="2000">
              <a:latin typeface="微软雅黑" panose="020B0503020204020204" charset="-122"/>
              <a:ea typeface="微软雅黑" panose="020B0503020204020204" charset="-122"/>
              <a:sym typeface="+mn-ea"/>
            </a:endParaRPr>
          </a:p>
          <a:p>
            <a:pPr indent="0">
              <a:buFont typeface="Wingdings" panose="05000000000000000000" charset="0"/>
              <a:buNone/>
            </a:pPr>
            <a:endParaRPr lang="zh-CN" altLang="en-US" sz="2000">
              <a:latin typeface="微软雅黑" panose="020B0503020204020204" charset="-122"/>
              <a:ea typeface="微软雅黑" panose="020B0503020204020204" charset="-122"/>
              <a:sym typeface="+mn-ea"/>
            </a:endParaRPr>
          </a:p>
          <a:p>
            <a:pPr indent="0">
              <a:buFont typeface="Wingdings" panose="05000000000000000000" charset="0"/>
              <a:buNone/>
            </a:pPr>
            <a:r>
              <a:rPr lang="zh-CN" altLang="en-US" sz="2000">
                <a:solidFill>
                  <a:schemeClr val="accent2">
                    <a:lumMod val="75000"/>
                  </a:schemeClr>
                </a:solidFill>
                <a:latin typeface="微软雅黑" panose="020B0503020204020204" charset="-122"/>
                <a:ea typeface="微软雅黑" panose="020B0503020204020204" charset="-122"/>
                <a:sym typeface="+mn-ea"/>
              </a:rPr>
              <a:t>AUC相对于</a:t>
            </a:r>
            <a:r>
              <a:rPr lang="en-US" altLang="zh-CN" sz="2000">
                <a:solidFill>
                  <a:schemeClr val="accent2">
                    <a:lumMod val="75000"/>
                  </a:schemeClr>
                </a:solidFill>
                <a:latin typeface="微软雅黑" panose="020B0503020204020204" charset="-122"/>
                <a:ea typeface="微软雅黑" panose="020B0503020204020204" charset="-122"/>
                <a:sym typeface="+mn-ea"/>
              </a:rPr>
              <a:t>Accuracy</a:t>
            </a:r>
            <a:r>
              <a:rPr lang="zh-CN" altLang="en-US" sz="2000">
                <a:solidFill>
                  <a:schemeClr val="accent2">
                    <a:lumMod val="75000"/>
                  </a:schemeClr>
                </a:solidFill>
                <a:latin typeface="微软雅黑" panose="020B0503020204020204" charset="-122"/>
                <a:ea typeface="微软雅黑" panose="020B0503020204020204" charset="-122"/>
                <a:sym typeface="+mn-ea"/>
              </a:rPr>
              <a:t>的主要优点是，即使样本的分布不均匀，ROC曲线也保持不变。</a:t>
            </a:r>
            <a:endParaRPr lang="zh-CN" altLang="en-US" sz="2000">
              <a:solidFill>
                <a:schemeClr val="accent2">
                  <a:lumMod val="75000"/>
                </a:schemeClr>
              </a:solidFill>
              <a:latin typeface="微软雅黑" panose="020B0503020204020204" charset="-122"/>
              <a:ea typeface="微软雅黑" panose="020B0503020204020204" charset="-122"/>
              <a:sym typeface="+mn-ea"/>
            </a:endParaRPr>
          </a:p>
        </p:txBody>
      </p:sp>
      <p:pic>
        <p:nvPicPr>
          <p:cNvPr id="10" name="图片 9"/>
          <p:cNvPicPr>
            <a:picLocks noChangeAspect="1"/>
          </p:cNvPicPr>
          <p:nvPr>
            <p:custDataLst>
              <p:tags r:id="rId23"/>
            </p:custDataLst>
          </p:nvPr>
        </p:nvPicPr>
        <p:blipFill>
          <a:blip r:embed="rId24"/>
          <a:stretch>
            <a:fillRect/>
          </a:stretch>
        </p:blipFill>
        <p:spPr>
          <a:xfrm>
            <a:off x="5205730" y="3102610"/>
            <a:ext cx="1714500" cy="1310640"/>
          </a:xfrm>
          <a:prstGeom prst="rect">
            <a:avLst/>
          </a:prstGeom>
        </p:spPr>
      </p:pic>
      <p:sp>
        <p:nvSpPr>
          <p:cNvPr id="11" name="文本框 10"/>
          <p:cNvSpPr txBox="1"/>
          <p:nvPr/>
        </p:nvSpPr>
        <p:spPr>
          <a:xfrm>
            <a:off x="7357110" y="2922905"/>
            <a:ext cx="4225925" cy="2030095"/>
          </a:xfrm>
          <a:prstGeom prst="rect">
            <a:avLst/>
          </a:prstGeom>
          <a:noFill/>
        </p:spPr>
        <p:txBody>
          <a:bodyPr wrap="square" rtlCol="0">
            <a:spAutoFit/>
          </a:bodyPr>
          <a:p>
            <a:pPr algn="just"/>
            <a:r>
              <a:rPr lang="zh-CN" altLang="en-US">
                <a:latin typeface="微软雅黑" panose="020B0503020204020204" charset="-122"/>
                <a:ea typeface="微软雅黑" panose="020B0503020204020204" charset="-122"/>
                <a:cs typeface="微软雅黑" panose="020B0503020204020204" charset="-122"/>
              </a:rPr>
              <a:t>上述公式中出现的n是预测的总数，ni是活动i的事件数，m是不同活动类型的数量，tpi是积极的样本执行活动我被模型预测的积极类，f pi是模型预测的积极活动，tni是模型预测的消极类，f ni是模型预测的正样本执行活动i为消极类，Pi是活动i的精度，Ri是活动i的召回。</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635"/>
            <a:ext cx="12192001" cy="6715216"/>
            <a:chOff x="-1" y="-635"/>
            <a:chExt cx="12192001" cy="6715216"/>
          </a:xfrm>
        </p:grpSpPr>
        <p:pic>
          <p:nvPicPr>
            <p:cNvPr id="36" name="图片 35"/>
            <p:cNvPicPr>
              <a:picLocks noChangeAspect="1"/>
            </p:cNvPicPr>
            <p:nvPr/>
          </p:nvPicPr>
          <p:blipFill rotWithShape="1">
            <a:blip r:embed="rId1"/>
            <a:srcRect l="20133" b="45801"/>
            <a:stretch>
              <a:fillRect/>
            </a:stretch>
          </p:blipFill>
          <p:spPr>
            <a:xfrm>
              <a:off x="8146473" y="0"/>
              <a:ext cx="4045527" cy="3716977"/>
            </a:xfrm>
            <a:prstGeom prst="rect">
              <a:avLst/>
            </a:prstGeom>
          </p:spPr>
        </p:pic>
        <p:sp>
          <p:nvSpPr>
            <p:cNvPr id="37" name="矩形 36"/>
            <p:cNvSpPr/>
            <p:nvPr/>
          </p:nvSpPr>
          <p:spPr>
            <a:xfrm>
              <a:off x="-1" y="685346"/>
              <a:ext cx="12192000" cy="6029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indent="0" algn="just">
                <a:buNone/>
              </a:pPr>
              <a:r>
                <a:rPr lang="en-US" altLang="zh-CN" sz="2400" dirty="0">
                  <a:latin typeface="微软雅黑" panose="020B0503020204020204" charset="-122"/>
                  <a:ea typeface="微软雅黑" panose="020B0503020204020204" charset="-122"/>
                  <a:cs typeface="微软雅黑" panose="020B0503020204020204" charset="-122"/>
                  <a:sym typeface="+mn-ea"/>
                </a:rPr>
                <a:t>每个事件都有一组不同的属性，其中必须出现三个属性，即活动名称、时间戳和大小写id。</a:t>
              </a:r>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矩形 38"/>
            <p:cNvSpPr/>
            <p:nvPr/>
          </p:nvSpPr>
          <p:spPr>
            <a:xfrm>
              <a:off x="-1" y="-635"/>
              <a:ext cx="25273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4" name="Freeform 19"/>
          <p:cNvSpPr>
            <a:spLocks noEditPoints="1"/>
          </p:cNvSpPr>
          <p:nvPr/>
        </p:nvSpPr>
        <p:spPr bwMode="auto">
          <a:xfrm>
            <a:off x="6654800" y="4930140"/>
            <a:ext cx="312420" cy="315595"/>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latin typeface="Source Han Sans CN" panose="020B0500000000000000" pitchFamily="34" charset="-128"/>
              <a:ea typeface="Source Han Sans CN" panose="020B0500000000000000" pitchFamily="34" charset="-128"/>
              <a:cs typeface="+mn-ea"/>
              <a:sym typeface="+mn-lt"/>
            </a:endParaRPr>
          </a:p>
        </p:txBody>
      </p:sp>
      <p:sp>
        <p:nvSpPr>
          <p:cNvPr id="33" name="PA-文本框 6"/>
          <p:cNvSpPr txBox="1"/>
          <p:nvPr>
            <p:custDataLst>
              <p:tags r:id="rId2"/>
            </p:custDataLst>
          </p:nvPr>
        </p:nvSpPr>
        <p:spPr>
          <a:xfrm>
            <a:off x="443230" y="19685"/>
            <a:ext cx="6724650" cy="645160"/>
          </a:xfrm>
          <a:prstGeom prst="rect">
            <a:avLst/>
          </a:prstGeom>
          <a:noFill/>
        </p:spPr>
        <p:txBody>
          <a:bodyPr wrap="square" rtlCol="0">
            <a:spAutoFit/>
          </a:bodyPr>
          <a:p>
            <a:pPr lvl="0" indent="0" algn="just">
              <a:buClrTx/>
              <a:buSzTx/>
              <a:buFont typeface="Arial" panose="020B0604020202020204" pitchFamily="34" charset="0"/>
              <a:buNone/>
            </a:pPr>
            <a:r>
              <a:rPr lang="zh-CN" sz="3600" b="1" dirty="0">
                <a:solidFill>
                  <a:schemeClr val="accent1">
                    <a:lumMod val="75000"/>
                  </a:schemeClr>
                </a:solidFill>
                <a:latin typeface="微软雅黑" panose="020B0503020204020204" charset="-122"/>
                <a:ea typeface="微软雅黑" panose="020B0503020204020204" charset="-122"/>
                <a:sym typeface="+mn-ea"/>
              </a:rPr>
              <a:t>实验</a:t>
            </a:r>
            <a:endParaRPr lang="zh-CN" altLang="en-US" sz="3600" b="1" dirty="0">
              <a:solidFill>
                <a:schemeClr val="accent1">
                  <a:lumMod val="75000"/>
                </a:schemeClr>
              </a:solidFill>
              <a:latin typeface="微软雅黑" panose="020B0503020204020204" charset="-122"/>
              <a:ea typeface="微软雅黑" panose="020B0503020204020204" charset="-122"/>
              <a:sym typeface="+mn-ea"/>
            </a:endParaRPr>
          </a:p>
        </p:txBody>
      </p:sp>
      <mc:AlternateContent xmlns:mc="http://schemas.openxmlformats.org/markup-compatibility/2006" xmlns:p14="http://schemas.microsoft.com/office/powerpoint/2010/main">
        <mc:Choice Requires="p14">
          <p:contentPart r:id="rId3" p14:bwMode="auto">
            <p14:nvContentPartPr>
              <p14:cNvPr id="3" name="墨迹 2"/>
              <p14:cNvContentPartPr/>
              <p14:nvPr>
                <p:custDataLst>
                  <p:tags r:id="rId4"/>
                </p:custDataLst>
              </p14:nvPr>
            </p14:nvContentPartPr>
            <p14:xfrm>
              <a:off x="7291440" y="5872110"/>
              <a:ext cx="424080" cy="14760"/>
            </p14:xfrm>
          </p:contentPart>
        </mc:Choice>
        <mc:Fallback xmlns="">
          <p:pic>
            <p:nvPicPr>
              <p:cNvPr id="3" name="墨迹 2"/>
            </p:nvPicPr>
            <p:blipFill>
              <a:blip r:embed="rId5"/>
            </p:blipFill>
            <p:spPr>
              <a:xfrm>
                <a:off x="7291440" y="5872110"/>
                <a:ext cx="424080" cy="147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custDataLst>
                  <p:tags r:id="rId7"/>
                </p:custDataLst>
              </p14:nvPr>
            </p14:nvContentPartPr>
            <p14:xfrm>
              <a:off x="7277040" y="5862750"/>
              <a:ext cx="529200" cy="47880"/>
            </p14:xfrm>
          </p:contentPart>
        </mc:Choice>
        <mc:Fallback xmlns="">
          <p:pic>
            <p:nvPicPr>
              <p:cNvPr id="5" name="墨迹 4"/>
            </p:nvPicPr>
            <p:blipFill>
              <a:blip r:embed="rId8"/>
            </p:blipFill>
            <p:spPr>
              <a:xfrm>
                <a:off x="7277040" y="5862750"/>
                <a:ext cx="529200" cy="4788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custDataLst>
                  <p:tags r:id="rId10"/>
                </p:custDataLst>
              </p14:nvPr>
            </p14:nvContentPartPr>
            <p14:xfrm>
              <a:off x="7608660" y="5895870"/>
              <a:ext cx="157320" cy="14760"/>
            </p14:xfrm>
          </p:contentPart>
        </mc:Choice>
        <mc:Fallback xmlns="">
          <p:pic>
            <p:nvPicPr>
              <p:cNvPr id="6" name="墨迹 5"/>
            </p:nvPicPr>
            <p:blipFill>
              <a:blip r:embed="rId11"/>
            </p:blipFill>
            <p:spPr>
              <a:xfrm>
                <a:off x="7608660" y="5895870"/>
                <a:ext cx="157320" cy="1476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7" name="墨迹 6"/>
              <p14:cNvContentPartPr/>
              <p14:nvPr>
                <p:custDataLst>
                  <p:tags r:id="rId13"/>
                </p:custDataLst>
              </p14:nvPr>
            </p14:nvContentPartPr>
            <p14:xfrm>
              <a:off x="6919920" y="5610390"/>
              <a:ext cx="186120" cy="352800"/>
            </p14:xfrm>
          </p:contentPart>
        </mc:Choice>
        <mc:Fallback xmlns="">
          <p:pic>
            <p:nvPicPr>
              <p:cNvPr id="7" name="墨迹 6"/>
            </p:nvPicPr>
            <p:blipFill>
              <a:blip r:embed="rId14"/>
            </p:blipFill>
            <p:spPr>
              <a:xfrm>
                <a:off x="6919920" y="5610390"/>
                <a:ext cx="186120" cy="3528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8" name="墨迹 7"/>
              <p14:cNvContentPartPr/>
              <p14:nvPr>
                <p:custDataLst>
                  <p:tags r:id="rId16"/>
                </p:custDataLst>
              </p14:nvPr>
            </p14:nvContentPartPr>
            <p14:xfrm>
              <a:off x="7800840" y="5848350"/>
              <a:ext cx="576720" cy="57600"/>
            </p14:xfrm>
          </p:contentPart>
        </mc:Choice>
        <mc:Fallback xmlns="">
          <p:pic>
            <p:nvPicPr>
              <p:cNvPr id="8" name="墨迹 7"/>
            </p:nvPicPr>
            <p:blipFill>
              <a:blip r:embed="rId17"/>
            </p:blipFill>
            <p:spPr>
              <a:xfrm>
                <a:off x="7800840" y="5848350"/>
                <a:ext cx="576720" cy="57600"/>
              </a:xfrm>
              <a:prstGeom prst="rect"/>
            </p:spPr>
          </p:pic>
        </mc:Fallback>
      </mc:AlternateContent>
      <p:sp>
        <p:nvSpPr>
          <p:cNvPr id="2" name="文本框 1"/>
          <p:cNvSpPr txBox="1"/>
          <p:nvPr>
            <p:custDataLst>
              <p:tags r:id="rId18"/>
            </p:custDataLst>
          </p:nvPr>
        </p:nvSpPr>
        <p:spPr>
          <a:xfrm>
            <a:off x="252730" y="931545"/>
            <a:ext cx="11801475" cy="551815"/>
          </a:xfrm>
          <a:prstGeom prst="rect">
            <a:avLst/>
          </a:prstGeom>
          <a:noFill/>
        </p:spPr>
        <p:txBody>
          <a:bodyPr wrap="square" rtlCol="0">
            <a:noAutofit/>
          </a:bodyPr>
          <a:p>
            <a:pPr marL="342900" indent="-342900" algn="just">
              <a:buFont typeface="Wingdings" panose="05000000000000000000" charset="0"/>
              <a:buChar char="Ø"/>
            </a:pPr>
            <a:r>
              <a:rPr lang="zh-CN" altLang="en-US" sz="2400" b="0">
                <a:latin typeface="微软雅黑" panose="020B0503020204020204" charset="-122"/>
                <a:ea typeface="微软雅黑" panose="020B0503020204020204" charset="-122"/>
              </a:rPr>
              <a:t> Results and discussion</a:t>
            </a:r>
            <a:endParaRPr lang="zh-CN" altLang="en-US" sz="2400" b="0">
              <a:latin typeface="微软雅黑" panose="020B0503020204020204" charset="-122"/>
              <a:ea typeface="微软雅黑" panose="020B0503020204020204" charset="-122"/>
            </a:endParaRPr>
          </a:p>
        </p:txBody>
      </p:sp>
      <p:sp>
        <p:nvSpPr>
          <p:cNvPr id="12" name="文本框 11"/>
          <p:cNvSpPr txBox="1"/>
          <p:nvPr>
            <p:custDataLst>
              <p:tags r:id="rId19"/>
            </p:custDataLst>
          </p:nvPr>
        </p:nvSpPr>
        <p:spPr>
          <a:xfrm>
            <a:off x="708025" y="1447800"/>
            <a:ext cx="11674475" cy="1630045"/>
          </a:xfrm>
          <a:prstGeom prst="rect">
            <a:avLst/>
          </a:prstGeom>
          <a:noFill/>
        </p:spPr>
        <p:txBody>
          <a:bodyPr wrap="square" rtlCol="0">
            <a:spAutoFit/>
          </a:bodyPr>
          <a:p>
            <a:pPr indent="0">
              <a:buFont typeface="Wingdings" panose="05000000000000000000" charset="0"/>
              <a:buNone/>
            </a:pPr>
            <a:r>
              <a:rPr lang="zh-CN" altLang="en-US" sz="2000">
                <a:latin typeface="微软雅黑" panose="020B0503020204020204" charset="-122"/>
                <a:ea typeface="微软雅黑" panose="020B0503020204020204" charset="-122"/>
                <a:sym typeface="+mn-ea"/>
              </a:rPr>
              <a:t>本节将分为四个部分，以验证多任务预测方法的可行性</a:t>
            </a:r>
            <a:endParaRPr lang="zh-CN" altLang="en-US" sz="2000">
              <a:latin typeface="微软雅黑" panose="020B0503020204020204" charset="-122"/>
              <a:ea typeface="微软雅黑" panose="020B0503020204020204" charset="-122"/>
              <a:sym typeface="+mn-ea"/>
            </a:endParaRPr>
          </a:p>
          <a:p>
            <a:pPr marL="342900" indent="-342900">
              <a:buFont typeface="Wingdings" panose="05000000000000000000" charset="0"/>
              <a:buChar char="u"/>
            </a:pPr>
            <a:r>
              <a:rPr lang="zh-CN" altLang="en-US" sz="2000">
                <a:solidFill>
                  <a:schemeClr val="accent2">
                    <a:lumMod val="75000"/>
                  </a:schemeClr>
                </a:solidFill>
                <a:latin typeface="微软雅黑" panose="020B0503020204020204" charset="-122"/>
                <a:ea typeface="微软雅黑" panose="020B0503020204020204" charset="-122"/>
                <a:sym typeface="+mn-ea"/>
              </a:rPr>
              <a:t>探讨了训练前任务MAM中的掩蔽策略和掩蔽概率对不同预测任务的微调的影响</a:t>
            </a:r>
            <a:endParaRPr lang="zh-CN" altLang="en-US" sz="2000">
              <a:solidFill>
                <a:schemeClr val="accent2">
                  <a:lumMod val="75000"/>
                </a:schemeClr>
              </a:solidFill>
              <a:latin typeface="微软雅黑" panose="020B0503020204020204" charset="-122"/>
              <a:ea typeface="微软雅黑" panose="020B0503020204020204" charset="-122"/>
              <a:sym typeface="+mn-ea"/>
            </a:endParaRPr>
          </a:p>
          <a:p>
            <a:pPr marL="342900" indent="-342900">
              <a:buFont typeface="Wingdings" panose="05000000000000000000" charset="0"/>
              <a:buChar char="u"/>
            </a:pPr>
            <a:r>
              <a:rPr lang="zh-CN" altLang="en-US" sz="2000">
                <a:solidFill>
                  <a:schemeClr val="accent2">
                    <a:lumMod val="75000"/>
                  </a:schemeClr>
                </a:solidFill>
                <a:latin typeface="微软雅黑" panose="020B0503020204020204" charset="-122"/>
                <a:ea typeface="微软雅黑" panose="020B0503020204020204" charset="-122"/>
                <a:sym typeface="+mn-ea"/>
              </a:rPr>
              <a:t>将与最先进的下一个活动预测方法进行比较</a:t>
            </a:r>
            <a:endParaRPr lang="zh-CN" altLang="en-US" sz="2000">
              <a:solidFill>
                <a:schemeClr val="accent2">
                  <a:lumMod val="75000"/>
                </a:schemeClr>
              </a:solidFill>
              <a:latin typeface="微软雅黑" panose="020B0503020204020204" charset="-122"/>
              <a:ea typeface="微软雅黑" panose="020B0503020204020204" charset="-122"/>
              <a:sym typeface="+mn-ea"/>
            </a:endParaRPr>
          </a:p>
          <a:p>
            <a:pPr marL="342900" indent="-342900">
              <a:buFont typeface="Wingdings" panose="05000000000000000000" charset="0"/>
              <a:buChar char="u"/>
            </a:pPr>
            <a:r>
              <a:rPr lang="zh-CN" altLang="en-US" sz="2000">
                <a:solidFill>
                  <a:schemeClr val="accent2">
                    <a:lumMod val="75000"/>
                  </a:schemeClr>
                </a:solidFill>
                <a:latin typeface="微软雅黑" panose="020B0503020204020204" charset="-122"/>
                <a:ea typeface="微软雅黑" panose="020B0503020204020204" charset="-122"/>
                <a:sym typeface="+mn-ea"/>
              </a:rPr>
              <a:t>将比较目前最先进的结果预测方法</a:t>
            </a:r>
            <a:endParaRPr lang="zh-CN" altLang="en-US" sz="2000">
              <a:solidFill>
                <a:schemeClr val="accent2">
                  <a:lumMod val="75000"/>
                </a:schemeClr>
              </a:solidFill>
              <a:latin typeface="微软雅黑" panose="020B0503020204020204" charset="-122"/>
              <a:ea typeface="微软雅黑" panose="020B0503020204020204" charset="-122"/>
              <a:sym typeface="+mn-ea"/>
            </a:endParaRPr>
          </a:p>
          <a:p>
            <a:pPr marL="342900" indent="-342900">
              <a:buFont typeface="Wingdings" panose="05000000000000000000" charset="0"/>
              <a:buChar char="u"/>
            </a:pPr>
            <a:r>
              <a:rPr lang="zh-CN" altLang="en-US" sz="2000">
                <a:solidFill>
                  <a:schemeClr val="accent2">
                    <a:lumMod val="75000"/>
                  </a:schemeClr>
                </a:solidFill>
                <a:latin typeface="微软雅黑" panose="020B0503020204020204" charset="-122"/>
                <a:ea typeface="微软雅黑" panose="020B0503020204020204" charset="-122"/>
                <a:sym typeface="+mn-ea"/>
              </a:rPr>
              <a:t>将</a:t>
            </a:r>
            <a:r>
              <a:rPr lang="en-US" altLang="zh-CN" sz="2000">
                <a:solidFill>
                  <a:schemeClr val="accent2">
                    <a:lumMod val="75000"/>
                  </a:schemeClr>
                </a:solidFill>
                <a:latin typeface="微软雅黑" panose="020B0503020204020204" charset="-122"/>
                <a:ea typeface="微软雅黑" panose="020B0503020204020204" charset="-122"/>
                <a:sym typeface="+mn-ea"/>
              </a:rPr>
              <a:t> </a:t>
            </a:r>
            <a:r>
              <a:rPr lang="zh-CN" altLang="en-US" sz="2000">
                <a:solidFill>
                  <a:schemeClr val="accent2">
                    <a:lumMod val="75000"/>
                  </a:schemeClr>
                </a:solidFill>
                <a:latin typeface="微软雅黑" panose="020B0503020204020204" charset="-122"/>
                <a:ea typeface="微软雅黑" panose="020B0503020204020204" charset="-122"/>
                <a:sym typeface="+mn-ea"/>
              </a:rPr>
              <a:t>本文提出的</a:t>
            </a:r>
            <a:r>
              <a:rPr lang="zh-CN" altLang="en-US" sz="2000">
                <a:solidFill>
                  <a:schemeClr val="accent2">
                    <a:lumMod val="75000"/>
                  </a:schemeClr>
                </a:solidFill>
                <a:latin typeface="微软雅黑" panose="020B0503020204020204" charset="-122"/>
                <a:ea typeface="微软雅黑" panose="020B0503020204020204" charset="-122"/>
                <a:sym typeface="+mn-ea"/>
              </a:rPr>
              <a:t>下一个活动预测模型和结果预测模型</a:t>
            </a:r>
            <a:r>
              <a:rPr lang="en-US" altLang="zh-CN" sz="2000">
                <a:solidFill>
                  <a:schemeClr val="accent2">
                    <a:lumMod val="75000"/>
                  </a:schemeClr>
                </a:solidFill>
                <a:latin typeface="微软雅黑" panose="020B0503020204020204" charset="-122"/>
                <a:ea typeface="微软雅黑" panose="020B0503020204020204" charset="-122"/>
                <a:sym typeface="+mn-ea"/>
              </a:rPr>
              <a:t> </a:t>
            </a:r>
            <a:r>
              <a:rPr lang="zh-CN" altLang="en-US" sz="2000">
                <a:solidFill>
                  <a:schemeClr val="accent2">
                    <a:lumMod val="75000"/>
                  </a:schemeClr>
                </a:solidFill>
                <a:latin typeface="微软雅黑" panose="020B0503020204020204" charset="-122"/>
                <a:ea typeface="微软雅黑" panose="020B0503020204020204" charset="-122"/>
                <a:sym typeface="+mn-ea"/>
              </a:rPr>
              <a:t>与</a:t>
            </a:r>
            <a:r>
              <a:rPr lang="en-US" altLang="zh-CN" sz="2000">
                <a:solidFill>
                  <a:schemeClr val="accent2">
                    <a:lumMod val="75000"/>
                  </a:schemeClr>
                </a:solidFill>
                <a:latin typeface="微软雅黑" panose="020B0503020204020204" charset="-122"/>
                <a:ea typeface="微软雅黑" panose="020B0503020204020204" charset="-122"/>
                <a:sym typeface="+mn-ea"/>
              </a:rPr>
              <a:t> </a:t>
            </a:r>
            <a:r>
              <a:rPr lang="zh-CN" altLang="en-US" sz="2000">
                <a:solidFill>
                  <a:schemeClr val="accent2">
                    <a:lumMod val="75000"/>
                  </a:schemeClr>
                </a:solidFill>
                <a:latin typeface="微软雅黑" panose="020B0503020204020204" charset="-122"/>
                <a:ea typeface="微软雅黑" panose="020B0503020204020204" charset="-122"/>
                <a:sym typeface="+mn-ea"/>
              </a:rPr>
              <a:t>直接训练得到的结果进行比较</a:t>
            </a:r>
            <a:endParaRPr lang="zh-CN" altLang="en-US" sz="2000">
              <a:solidFill>
                <a:schemeClr val="accent2">
                  <a:lumMod val="75000"/>
                </a:schemeClr>
              </a:solidFill>
              <a:latin typeface="微软雅黑" panose="020B0503020204020204" charset="-122"/>
              <a:ea typeface="微软雅黑" panose="020B0503020204020204" charset="-122"/>
              <a:sym typeface="+mn-ea"/>
            </a:endParaRPr>
          </a:p>
        </p:txBody>
      </p:sp>
      <p:sp>
        <p:nvSpPr>
          <p:cNvPr id="13" name="文本框 12"/>
          <p:cNvSpPr txBox="1"/>
          <p:nvPr>
            <p:custDataLst>
              <p:tags r:id="rId20"/>
            </p:custDataLst>
          </p:nvPr>
        </p:nvSpPr>
        <p:spPr>
          <a:xfrm>
            <a:off x="379730" y="3597275"/>
            <a:ext cx="11801475" cy="551815"/>
          </a:xfrm>
          <a:prstGeom prst="rect">
            <a:avLst/>
          </a:prstGeom>
          <a:noFill/>
        </p:spPr>
        <p:txBody>
          <a:bodyPr wrap="square" rtlCol="0">
            <a:noAutofit/>
          </a:bodyPr>
          <a:p>
            <a:pPr marL="342900" indent="-342900" algn="just">
              <a:buFont typeface="Wingdings" panose="05000000000000000000" charset="0"/>
              <a:buChar char="Ø"/>
            </a:pPr>
            <a:r>
              <a:rPr lang="zh-CN" altLang="en-US" sz="2400" b="0">
                <a:latin typeface="微软雅黑" panose="020B0503020204020204" charset="-122"/>
                <a:ea typeface="微软雅黑" panose="020B0503020204020204" charset="-122"/>
              </a:rPr>
              <a:t>掩蔽策略和掩蔽概率的影响</a:t>
            </a:r>
            <a:endParaRPr lang="zh-CN" altLang="en-US" sz="2400" b="0">
              <a:latin typeface="微软雅黑" panose="020B0503020204020204" charset="-122"/>
              <a:ea typeface="微软雅黑" panose="020B0503020204020204" charset="-122"/>
            </a:endParaRPr>
          </a:p>
        </p:txBody>
      </p:sp>
      <p:sp>
        <p:nvSpPr>
          <p:cNvPr id="14" name="文本框 13"/>
          <p:cNvSpPr txBox="1"/>
          <p:nvPr>
            <p:custDataLst>
              <p:tags r:id="rId21"/>
            </p:custDataLst>
          </p:nvPr>
        </p:nvSpPr>
        <p:spPr>
          <a:xfrm>
            <a:off x="379730" y="4149090"/>
            <a:ext cx="11674475" cy="2245360"/>
          </a:xfrm>
          <a:prstGeom prst="rect">
            <a:avLst/>
          </a:prstGeom>
          <a:noFill/>
        </p:spPr>
        <p:txBody>
          <a:bodyPr wrap="square" rtlCol="0">
            <a:spAutoFit/>
          </a:bodyPr>
          <a:p>
            <a:pPr indent="0" algn="just">
              <a:buFont typeface="Wingdings" panose="05000000000000000000" charset="0"/>
              <a:buNone/>
            </a:pPr>
            <a:r>
              <a:rPr lang="zh-CN" altLang="en-US" sz="2000">
                <a:latin typeface="微软雅黑" panose="020B0503020204020204" charset="-122"/>
                <a:ea typeface="微软雅黑" panose="020B0503020204020204" charset="-122"/>
                <a:sym typeface="+mn-ea"/>
              </a:rPr>
              <a:t>本节旨在使用多任务预测方法来比较传统的80%-10%-10%掩蔽策略和统一的“[MASK]”替换结合不同掩蔽概率对同一实验设置下不同预测任务性能的影响。</a:t>
            </a:r>
            <a:endParaRPr lang="zh-CN" altLang="en-US" sz="2000">
              <a:latin typeface="微软雅黑" panose="020B0503020204020204" charset="-122"/>
              <a:ea typeface="微软雅黑" panose="020B0503020204020204" charset="-122"/>
              <a:sym typeface="+mn-ea"/>
            </a:endParaRPr>
          </a:p>
          <a:p>
            <a:pPr indent="0" algn="just">
              <a:buFont typeface="Wingdings" panose="05000000000000000000" charset="0"/>
              <a:buNone/>
            </a:pPr>
            <a:endParaRPr lang="zh-CN" altLang="en-US" sz="2000">
              <a:latin typeface="微软雅黑" panose="020B0503020204020204" charset="-122"/>
              <a:ea typeface="微软雅黑" panose="020B0503020204020204" charset="-122"/>
              <a:sym typeface="+mn-ea"/>
            </a:endParaRPr>
          </a:p>
          <a:p>
            <a:pPr indent="0" algn="just">
              <a:buFont typeface="Wingdings" panose="05000000000000000000" charset="0"/>
              <a:buNone/>
            </a:pPr>
            <a:r>
              <a:rPr lang="zh-CN" altLang="en-US" sz="2000">
                <a:latin typeface="微软雅黑" panose="020B0503020204020204" charset="-122"/>
                <a:ea typeface="微软雅黑" panose="020B0503020204020204" charset="-122"/>
                <a:sym typeface="+mn-ea"/>
              </a:rPr>
              <a:t>其中，只改变了掩蔽策略和掩蔽概率，而训练前任务MAM的其他实验参数和微调策略的实验参数没有改变。目的是为PBPM任务找到最佳的预训练策略。</a:t>
            </a:r>
            <a:endParaRPr lang="zh-CN" altLang="en-US" sz="2000">
              <a:latin typeface="微软雅黑" panose="020B0503020204020204" charset="-122"/>
              <a:ea typeface="微软雅黑" panose="020B0503020204020204" charset="-122"/>
              <a:sym typeface="+mn-ea"/>
            </a:endParaRPr>
          </a:p>
          <a:p>
            <a:pPr indent="0">
              <a:buFont typeface="Wingdings" panose="05000000000000000000" charset="0"/>
              <a:buNone/>
            </a:pPr>
            <a:endParaRPr lang="zh-CN" altLang="en-US" sz="2000">
              <a:latin typeface="微软雅黑" panose="020B0503020204020204" charset="-122"/>
              <a:ea typeface="微软雅黑" panose="020B0503020204020204" charset="-122"/>
              <a:sym typeface="+mn-ea"/>
            </a:endParaRPr>
          </a:p>
          <a:p>
            <a:pPr indent="0">
              <a:buFont typeface="Wingdings" panose="05000000000000000000" charset="0"/>
              <a:buNone/>
            </a:pPr>
            <a:endParaRPr lang="zh-CN" altLang="en-US" sz="2000">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635"/>
            <a:ext cx="12192001" cy="6715216"/>
            <a:chOff x="-1" y="-635"/>
            <a:chExt cx="12192001" cy="6715216"/>
          </a:xfrm>
        </p:grpSpPr>
        <p:pic>
          <p:nvPicPr>
            <p:cNvPr id="36" name="图片 35"/>
            <p:cNvPicPr>
              <a:picLocks noChangeAspect="1"/>
            </p:cNvPicPr>
            <p:nvPr/>
          </p:nvPicPr>
          <p:blipFill rotWithShape="1">
            <a:blip r:embed="rId1"/>
            <a:srcRect l="20133" b="45801"/>
            <a:stretch>
              <a:fillRect/>
            </a:stretch>
          </p:blipFill>
          <p:spPr>
            <a:xfrm>
              <a:off x="8146473" y="0"/>
              <a:ext cx="4045527" cy="3716977"/>
            </a:xfrm>
            <a:prstGeom prst="rect">
              <a:avLst/>
            </a:prstGeom>
          </p:spPr>
        </p:pic>
        <p:sp>
          <p:nvSpPr>
            <p:cNvPr id="37" name="矩形 36"/>
            <p:cNvSpPr/>
            <p:nvPr/>
          </p:nvSpPr>
          <p:spPr>
            <a:xfrm>
              <a:off x="-1" y="685346"/>
              <a:ext cx="12192000" cy="6029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indent="0" algn="just">
                <a:buNone/>
              </a:pPr>
              <a:r>
                <a:rPr lang="en-US" altLang="zh-CN" sz="2400" dirty="0">
                  <a:latin typeface="微软雅黑" panose="020B0503020204020204" charset="-122"/>
                  <a:ea typeface="微软雅黑" panose="020B0503020204020204" charset="-122"/>
                  <a:cs typeface="微软雅黑" panose="020B0503020204020204" charset="-122"/>
                  <a:sym typeface="+mn-ea"/>
                </a:rPr>
                <a:t>每个事件都有一组不同的属性，其中必须出现三个属性，即活动名称、时间戳和大小写id。</a:t>
              </a:r>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矩形 38"/>
            <p:cNvSpPr/>
            <p:nvPr/>
          </p:nvSpPr>
          <p:spPr>
            <a:xfrm>
              <a:off x="-1" y="-635"/>
              <a:ext cx="25273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4" name="Freeform 19"/>
          <p:cNvSpPr>
            <a:spLocks noEditPoints="1"/>
          </p:cNvSpPr>
          <p:nvPr/>
        </p:nvSpPr>
        <p:spPr bwMode="auto">
          <a:xfrm>
            <a:off x="6654800" y="4930140"/>
            <a:ext cx="312420" cy="315595"/>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latin typeface="Source Han Sans CN" panose="020B0500000000000000" pitchFamily="34" charset="-128"/>
              <a:ea typeface="Source Han Sans CN" panose="020B0500000000000000" pitchFamily="34" charset="-128"/>
              <a:cs typeface="+mn-ea"/>
              <a:sym typeface="+mn-lt"/>
            </a:endParaRPr>
          </a:p>
        </p:txBody>
      </p:sp>
      <p:sp>
        <p:nvSpPr>
          <p:cNvPr id="33" name="PA-文本框 6"/>
          <p:cNvSpPr txBox="1"/>
          <p:nvPr>
            <p:custDataLst>
              <p:tags r:id="rId2"/>
            </p:custDataLst>
          </p:nvPr>
        </p:nvSpPr>
        <p:spPr>
          <a:xfrm>
            <a:off x="443230" y="19685"/>
            <a:ext cx="6724650" cy="645160"/>
          </a:xfrm>
          <a:prstGeom prst="rect">
            <a:avLst/>
          </a:prstGeom>
          <a:noFill/>
        </p:spPr>
        <p:txBody>
          <a:bodyPr wrap="square" rtlCol="0">
            <a:spAutoFit/>
          </a:bodyPr>
          <a:p>
            <a:pPr lvl="0" indent="0" algn="just">
              <a:buClrTx/>
              <a:buSzTx/>
              <a:buFont typeface="Arial" panose="020B0604020202020204" pitchFamily="34" charset="0"/>
              <a:buNone/>
            </a:pPr>
            <a:r>
              <a:rPr lang="zh-CN" sz="3600" b="1" dirty="0">
                <a:solidFill>
                  <a:schemeClr val="accent1">
                    <a:lumMod val="75000"/>
                  </a:schemeClr>
                </a:solidFill>
                <a:latin typeface="微软雅黑" panose="020B0503020204020204" charset="-122"/>
                <a:ea typeface="微软雅黑" panose="020B0503020204020204" charset="-122"/>
                <a:sym typeface="+mn-ea"/>
              </a:rPr>
              <a:t>实验</a:t>
            </a:r>
            <a:endParaRPr lang="zh-CN" altLang="en-US" sz="3600" b="1" dirty="0">
              <a:solidFill>
                <a:schemeClr val="accent1">
                  <a:lumMod val="75000"/>
                </a:schemeClr>
              </a:solidFill>
              <a:latin typeface="微软雅黑" panose="020B0503020204020204" charset="-122"/>
              <a:ea typeface="微软雅黑" panose="020B0503020204020204" charset="-122"/>
              <a:sym typeface="+mn-ea"/>
            </a:endParaRPr>
          </a:p>
        </p:txBody>
      </p:sp>
      <mc:AlternateContent xmlns:mc="http://schemas.openxmlformats.org/markup-compatibility/2006" xmlns:p14="http://schemas.microsoft.com/office/powerpoint/2010/main">
        <mc:Choice Requires="p14">
          <p:contentPart r:id="rId3" p14:bwMode="auto">
            <p14:nvContentPartPr>
              <p14:cNvPr id="3" name="墨迹 2"/>
              <p14:cNvContentPartPr/>
              <p14:nvPr>
                <p:custDataLst>
                  <p:tags r:id="rId4"/>
                </p:custDataLst>
              </p14:nvPr>
            </p14:nvContentPartPr>
            <p14:xfrm>
              <a:off x="7291440" y="5872110"/>
              <a:ext cx="424080" cy="14760"/>
            </p14:xfrm>
          </p:contentPart>
        </mc:Choice>
        <mc:Fallback xmlns="">
          <p:pic>
            <p:nvPicPr>
              <p:cNvPr id="3" name="墨迹 2"/>
            </p:nvPicPr>
            <p:blipFill>
              <a:blip r:embed="rId5"/>
            </p:blipFill>
            <p:spPr>
              <a:xfrm>
                <a:off x="7291440" y="5872110"/>
                <a:ext cx="424080" cy="147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custDataLst>
                  <p:tags r:id="rId7"/>
                </p:custDataLst>
              </p14:nvPr>
            </p14:nvContentPartPr>
            <p14:xfrm>
              <a:off x="7277040" y="5862750"/>
              <a:ext cx="529200" cy="47880"/>
            </p14:xfrm>
          </p:contentPart>
        </mc:Choice>
        <mc:Fallback xmlns="">
          <p:pic>
            <p:nvPicPr>
              <p:cNvPr id="5" name="墨迹 4"/>
            </p:nvPicPr>
            <p:blipFill>
              <a:blip r:embed="rId8"/>
            </p:blipFill>
            <p:spPr>
              <a:xfrm>
                <a:off x="7277040" y="5862750"/>
                <a:ext cx="529200" cy="4788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custDataLst>
                  <p:tags r:id="rId10"/>
                </p:custDataLst>
              </p14:nvPr>
            </p14:nvContentPartPr>
            <p14:xfrm>
              <a:off x="7608660" y="5895870"/>
              <a:ext cx="157320" cy="14760"/>
            </p14:xfrm>
          </p:contentPart>
        </mc:Choice>
        <mc:Fallback xmlns="">
          <p:pic>
            <p:nvPicPr>
              <p:cNvPr id="6" name="墨迹 5"/>
            </p:nvPicPr>
            <p:blipFill>
              <a:blip r:embed="rId11"/>
            </p:blipFill>
            <p:spPr>
              <a:xfrm>
                <a:off x="7608660" y="5895870"/>
                <a:ext cx="157320" cy="1476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7" name="墨迹 6"/>
              <p14:cNvContentPartPr/>
              <p14:nvPr>
                <p:custDataLst>
                  <p:tags r:id="rId13"/>
                </p:custDataLst>
              </p14:nvPr>
            </p14:nvContentPartPr>
            <p14:xfrm>
              <a:off x="6919920" y="5610390"/>
              <a:ext cx="186120" cy="352800"/>
            </p14:xfrm>
          </p:contentPart>
        </mc:Choice>
        <mc:Fallback xmlns="">
          <p:pic>
            <p:nvPicPr>
              <p:cNvPr id="7" name="墨迹 6"/>
            </p:nvPicPr>
            <p:blipFill>
              <a:blip r:embed="rId14"/>
            </p:blipFill>
            <p:spPr>
              <a:xfrm>
                <a:off x="6919920" y="5610390"/>
                <a:ext cx="186120" cy="3528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8" name="墨迹 7"/>
              <p14:cNvContentPartPr/>
              <p14:nvPr>
                <p:custDataLst>
                  <p:tags r:id="rId16"/>
                </p:custDataLst>
              </p14:nvPr>
            </p14:nvContentPartPr>
            <p14:xfrm>
              <a:off x="7800840" y="5848350"/>
              <a:ext cx="576720" cy="57600"/>
            </p14:xfrm>
          </p:contentPart>
        </mc:Choice>
        <mc:Fallback xmlns="">
          <p:pic>
            <p:nvPicPr>
              <p:cNvPr id="8" name="墨迹 7"/>
            </p:nvPicPr>
            <p:blipFill>
              <a:blip r:embed="rId17"/>
            </p:blipFill>
            <p:spPr>
              <a:xfrm>
                <a:off x="7800840" y="5848350"/>
                <a:ext cx="576720" cy="57600"/>
              </a:xfrm>
              <a:prstGeom prst="rect"/>
            </p:spPr>
          </p:pic>
        </mc:Fallback>
      </mc:AlternateContent>
      <p:sp>
        <p:nvSpPr>
          <p:cNvPr id="13" name="文本框 12"/>
          <p:cNvSpPr txBox="1"/>
          <p:nvPr>
            <p:custDataLst>
              <p:tags r:id="rId18"/>
            </p:custDataLst>
          </p:nvPr>
        </p:nvSpPr>
        <p:spPr>
          <a:xfrm>
            <a:off x="379730" y="817245"/>
            <a:ext cx="11801475" cy="551815"/>
          </a:xfrm>
          <a:prstGeom prst="rect">
            <a:avLst/>
          </a:prstGeom>
          <a:noFill/>
        </p:spPr>
        <p:txBody>
          <a:bodyPr wrap="square" rtlCol="0">
            <a:noAutofit/>
          </a:bodyPr>
          <a:p>
            <a:pPr marL="342900" indent="-342900" algn="just">
              <a:buFont typeface="Wingdings" panose="05000000000000000000" charset="0"/>
              <a:buChar char="Ø"/>
            </a:pPr>
            <a:r>
              <a:rPr lang="zh-CN" altLang="en-US" sz="2400" b="0">
                <a:latin typeface="微软雅黑" panose="020B0503020204020204" charset="-122"/>
                <a:ea typeface="微软雅黑" panose="020B0503020204020204" charset="-122"/>
              </a:rPr>
              <a:t>掩蔽策略和掩蔽概率的影响</a:t>
            </a:r>
            <a:endParaRPr lang="zh-CN" altLang="en-US" sz="2400" b="0">
              <a:latin typeface="微软雅黑" panose="020B0503020204020204" charset="-122"/>
              <a:ea typeface="微软雅黑" panose="020B0503020204020204" charset="-122"/>
            </a:endParaRPr>
          </a:p>
        </p:txBody>
      </p:sp>
      <p:pic>
        <p:nvPicPr>
          <p:cNvPr id="4" name="图片 3"/>
          <p:cNvPicPr>
            <a:picLocks noChangeAspect="1"/>
          </p:cNvPicPr>
          <p:nvPr>
            <p:custDataLst>
              <p:tags r:id="rId19"/>
            </p:custDataLst>
          </p:nvPr>
        </p:nvPicPr>
        <p:blipFill>
          <a:blip r:embed="rId20"/>
          <a:stretch>
            <a:fillRect/>
          </a:stretch>
        </p:blipFill>
        <p:spPr>
          <a:xfrm>
            <a:off x="869315" y="1264285"/>
            <a:ext cx="5234940" cy="4191000"/>
          </a:xfrm>
          <a:prstGeom prst="rect">
            <a:avLst/>
          </a:prstGeom>
        </p:spPr>
      </p:pic>
      <p:pic>
        <p:nvPicPr>
          <p:cNvPr id="9" name="图片 8"/>
          <p:cNvPicPr>
            <a:picLocks noChangeAspect="1"/>
          </p:cNvPicPr>
          <p:nvPr>
            <p:custDataLst>
              <p:tags r:id="rId21"/>
            </p:custDataLst>
          </p:nvPr>
        </p:nvPicPr>
        <p:blipFill>
          <a:blip r:embed="rId22"/>
          <a:stretch>
            <a:fillRect/>
          </a:stretch>
        </p:blipFill>
        <p:spPr>
          <a:xfrm>
            <a:off x="6527800" y="1309370"/>
            <a:ext cx="5067300" cy="4084320"/>
          </a:xfrm>
          <a:prstGeom prst="rect">
            <a:avLst/>
          </a:prstGeom>
        </p:spPr>
      </p:pic>
      <p:sp>
        <p:nvSpPr>
          <p:cNvPr id="14" name="文本框 13"/>
          <p:cNvSpPr txBox="1"/>
          <p:nvPr>
            <p:custDataLst>
              <p:tags r:id="rId23"/>
            </p:custDataLst>
          </p:nvPr>
        </p:nvSpPr>
        <p:spPr>
          <a:xfrm>
            <a:off x="443230" y="5728335"/>
            <a:ext cx="11674475" cy="922020"/>
          </a:xfrm>
          <a:prstGeom prst="rect">
            <a:avLst/>
          </a:prstGeom>
          <a:noFill/>
        </p:spPr>
        <p:txBody>
          <a:bodyPr wrap="square" rtlCol="0">
            <a:spAutoFit/>
          </a:bodyPr>
          <a:p>
            <a:pPr indent="0" algn="just">
              <a:buFont typeface="Wingdings" panose="05000000000000000000" charset="0"/>
              <a:buNone/>
            </a:pPr>
            <a:r>
              <a:rPr lang="zh-CN" altLang="en-US">
                <a:latin typeface="微软雅黑" panose="020B0503020204020204" charset="-122"/>
                <a:ea typeface="微软雅黑" panose="020B0503020204020204" charset="-122"/>
                <a:sym typeface="+mn-ea"/>
              </a:rPr>
              <a:t>下一个活动预测任务和结果预测任务通常在掩模概率为40%的情况下获得更好的结果。</a:t>
            </a:r>
            <a:endParaRPr lang="zh-CN" altLang="en-US">
              <a:latin typeface="微软雅黑" panose="020B0503020204020204" charset="-122"/>
              <a:ea typeface="微软雅黑" panose="020B0503020204020204" charset="-122"/>
              <a:sym typeface="+mn-ea"/>
            </a:endParaRPr>
          </a:p>
          <a:p>
            <a:pPr indent="0" algn="just">
              <a:buFont typeface="Wingdings" panose="05000000000000000000" charset="0"/>
              <a:buNone/>
            </a:pPr>
            <a:endParaRPr lang="zh-CN" altLang="en-US">
              <a:latin typeface="微软雅黑" panose="020B0503020204020204" charset="-122"/>
              <a:ea typeface="微软雅黑" panose="020B0503020204020204" charset="-122"/>
              <a:sym typeface="+mn-ea"/>
            </a:endParaRPr>
          </a:p>
          <a:p>
            <a:pPr indent="0" algn="just">
              <a:buFont typeface="Wingdings" panose="05000000000000000000" charset="0"/>
              <a:buNone/>
            </a:pPr>
            <a:r>
              <a:rPr lang="zh-CN" altLang="en-US">
                <a:latin typeface="微软雅黑" panose="020B0503020204020204" charset="-122"/>
                <a:ea typeface="微软雅黑" panose="020B0503020204020204" charset="-122"/>
                <a:sym typeface="+mn-ea"/>
              </a:rPr>
              <a:t>对于掩蔽策略，传统的80%-10%-10%的训练策略可能比统一的“[</a:t>
            </a:r>
            <a:r>
              <a:rPr lang="en-US" altLang="zh-CN">
                <a:latin typeface="微软雅黑" panose="020B0503020204020204" charset="-122"/>
                <a:ea typeface="微软雅黑" panose="020B0503020204020204" charset="-122"/>
                <a:sym typeface="+mn-ea"/>
              </a:rPr>
              <a:t>MASK</a:t>
            </a:r>
            <a:r>
              <a:rPr lang="zh-CN" altLang="en-US">
                <a:latin typeface="微软雅黑" panose="020B0503020204020204" charset="-122"/>
                <a:ea typeface="微软雅黑" panose="020B0503020204020204" charset="-122"/>
                <a:sym typeface="+mn-ea"/>
              </a:rPr>
              <a:t>]”替代策略更适合于PBPM任务。</a:t>
            </a:r>
            <a:endParaRPr lang="zh-CN" altLang="en-US">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635"/>
            <a:ext cx="12192001" cy="6715216"/>
            <a:chOff x="-1" y="-635"/>
            <a:chExt cx="12192001" cy="6715216"/>
          </a:xfrm>
        </p:grpSpPr>
        <p:pic>
          <p:nvPicPr>
            <p:cNvPr id="36" name="图片 35"/>
            <p:cNvPicPr>
              <a:picLocks noChangeAspect="1"/>
            </p:cNvPicPr>
            <p:nvPr/>
          </p:nvPicPr>
          <p:blipFill rotWithShape="1">
            <a:blip r:embed="rId1"/>
            <a:srcRect l="20133" b="45801"/>
            <a:stretch>
              <a:fillRect/>
            </a:stretch>
          </p:blipFill>
          <p:spPr>
            <a:xfrm>
              <a:off x="8146473" y="0"/>
              <a:ext cx="4045527" cy="3716977"/>
            </a:xfrm>
            <a:prstGeom prst="rect">
              <a:avLst/>
            </a:prstGeom>
          </p:spPr>
        </p:pic>
        <p:sp>
          <p:nvSpPr>
            <p:cNvPr id="37" name="矩形 36"/>
            <p:cNvSpPr/>
            <p:nvPr/>
          </p:nvSpPr>
          <p:spPr>
            <a:xfrm>
              <a:off x="-1" y="685346"/>
              <a:ext cx="12192000" cy="6029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indent="0" algn="just">
                <a:buNone/>
              </a:pPr>
              <a:r>
                <a:rPr lang="en-US" altLang="zh-CN" sz="2400" dirty="0">
                  <a:latin typeface="微软雅黑" panose="020B0503020204020204" charset="-122"/>
                  <a:ea typeface="微软雅黑" panose="020B0503020204020204" charset="-122"/>
                  <a:cs typeface="微软雅黑" panose="020B0503020204020204" charset="-122"/>
                  <a:sym typeface="+mn-ea"/>
                </a:rPr>
                <a:t>每个事件都有一组不同的属性，其中必须出现三个属性，即活动名称、时间戳和大小写id。</a:t>
              </a:r>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矩形 38"/>
            <p:cNvSpPr/>
            <p:nvPr/>
          </p:nvSpPr>
          <p:spPr>
            <a:xfrm>
              <a:off x="-1" y="-635"/>
              <a:ext cx="25273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4" name="Freeform 19"/>
          <p:cNvSpPr>
            <a:spLocks noEditPoints="1"/>
          </p:cNvSpPr>
          <p:nvPr/>
        </p:nvSpPr>
        <p:spPr bwMode="auto">
          <a:xfrm>
            <a:off x="6654800" y="4930140"/>
            <a:ext cx="312420" cy="315595"/>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latin typeface="Source Han Sans CN" panose="020B0500000000000000" pitchFamily="34" charset="-128"/>
              <a:ea typeface="Source Han Sans CN" panose="020B0500000000000000" pitchFamily="34" charset="-128"/>
              <a:cs typeface="+mn-ea"/>
              <a:sym typeface="+mn-lt"/>
            </a:endParaRPr>
          </a:p>
        </p:txBody>
      </p:sp>
      <p:sp>
        <p:nvSpPr>
          <p:cNvPr id="33" name="PA-文本框 6"/>
          <p:cNvSpPr txBox="1"/>
          <p:nvPr>
            <p:custDataLst>
              <p:tags r:id="rId2"/>
            </p:custDataLst>
          </p:nvPr>
        </p:nvSpPr>
        <p:spPr>
          <a:xfrm>
            <a:off x="443230" y="19685"/>
            <a:ext cx="6724650" cy="645160"/>
          </a:xfrm>
          <a:prstGeom prst="rect">
            <a:avLst/>
          </a:prstGeom>
          <a:noFill/>
        </p:spPr>
        <p:txBody>
          <a:bodyPr wrap="square" rtlCol="0">
            <a:spAutoFit/>
          </a:bodyPr>
          <a:p>
            <a:pPr lvl="0" indent="0" algn="just">
              <a:buClrTx/>
              <a:buSzTx/>
              <a:buFont typeface="Arial" panose="020B0604020202020204" pitchFamily="34" charset="0"/>
              <a:buNone/>
            </a:pPr>
            <a:r>
              <a:rPr lang="zh-CN" sz="3600" b="1" dirty="0">
                <a:solidFill>
                  <a:schemeClr val="accent1">
                    <a:lumMod val="75000"/>
                  </a:schemeClr>
                </a:solidFill>
                <a:latin typeface="微软雅黑" panose="020B0503020204020204" charset="-122"/>
                <a:ea typeface="微软雅黑" panose="020B0503020204020204" charset="-122"/>
                <a:sym typeface="+mn-ea"/>
              </a:rPr>
              <a:t>实验</a:t>
            </a:r>
            <a:endParaRPr lang="zh-CN" altLang="en-US" sz="3600" b="1" dirty="0">
              <a:solidFill>
                <a:schemeClr val="accent1">
                  <a:lumMod val="75000"/>
                </a:schemeClr>
              </a:solidFill>
              <a:latin typeface="微软雅黑" panose="020B0503020204020204" charset="-122"/>
              <a:ea typeface="微软雅黑" panose="020B0503020204020204" charset="-122"/>
              <a:sym typeface="+mn-ea"/>
            </a:endParaRPr>
          </a:p>
        </p:txBody>
      </p:sp>
      <mc:AlternateContent xmlns:mc="http://schemas.openxmlformats.org/markup-compatibility/2006" xmlns:p14="http://schemas.microsoft.com/office/powerpoint/2010/main">
        <mc:Choice Requires="p14">
          <p:contentPart r:id="rId3" p14:bwMode="auto">
            <p14:nvContentPartPr>
              <p14:cNvPr id="3" name="墨迹 2"/>
              <p14:cNvContentPartPr/>
              <p14:nvPr>
                <p:custDataLst>
                  <p:tags r:id="rId4"/>
                </p:custDataLst>
              </p14:nvPr>
            </p14:nvContentPartPr>
            <p14:xfrm>
              <a:off x="7291440" y="5872110"/>
              <a:ext cx="424080" cy="14760"/>
            </p14:xfrm>
          </p:contentPart>
        </mc:Choice>
        <mc:Fallback xmlns="">
          <p:pic>
            <p:nvPicPr>
              <p:cNvPr id="3" name="墨迹 2"/>
            </p:nvPicPr>
            <p:blipFill>
              <a:blip r:embed="rId5"/>
            </p:blipFill>
            <p:spPr>
              <a:xfrm>
                <a:off x="7291440" y="5872110"/>
                <a:ext cx="424080" cy="147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custDataLst>
                  <p:tags r:id="rId7"/>
                </p:custDataLst>
              </p14:nvPr>
            </p14:nvContentPartPr>
            <p14:xfrm>
              <a:off x="7277040" y="5862750"/>
              <a:ext cx="529200" cy="47880"/>
            </p14:xfrm>
          </p:contentPart>
        </mc:Choice>
        <mc:Fallback xmlns="">
          <p:pic>
            <p:nvPicPr>
              <p:cNvPr id="5" name="墨迹 4"/>
            </p:nvPicPr>
            <p:blipFill>
              <a:blip r:embed="rId8"/>
            </p:blipFill>
            <p:spPr>
              <a:xfrm>
                <a:off x="7277040" y="5862750"/>
                <a:ext cx="529200" cy="4788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custDataLst>
                  <p:tags r:id="rId10"/>
                </p:custDataLst>
              </p14:nvPr>
            </p14:nvContentPartPr>
            <p14:xfrm>
              <a:off x="7608660" y="5895870"/>
              <a:ext cx="157320" cy="14760"/>
            </p14:xfrm>
          </p:contentPart>
        </mc:Choice>
        <mc:Fallback xmlns="">
          <p:pic>
            <p:nvPicPr>
              <p:cNvPr id="6" name="墨迹 5"/>
            </p:nvPicPr>
            <p:blipFill>
              <a:blip r:embed="rId11"/>
            </p:blipFill>
            <p:spPr>
              <a:xfrm>
                <a:off x="7608660" y="5895870"/>
                <a:ext cx="157320" cy="1476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7" name="墨迹 6"/>
              <p14:cNvContentPartPr/>
              <p14:nvPr>
                <p:custDataLst>
                  <p:tags r:id="rId13"/>
                </p:custDataLst>
              </p14:nvPr>
            </p14:nvContentPartPr>
            <p14:xfrm>
              <a:off x="6919920" y="5610390"/>
              <a:ext cx="186120" cy="352800"/>
            </p14:xfrm>
          </p:contentPart>
        </mc:Choice>
        <mc:Fallback xmlns="">
          <p:pic>
            <p:nvPicPr>
              <p:cNvPr id="7" name="墨迹 6"/>
            </p:nvPicPr>
            <p:blipFill>
              <a:blip r:embed="rId14"/>
            </p:blipFill>
            <p:spPr>
              <a:xfrm>
                <a:off x="6919920" y="5610390"/>
                <a:ext cx="186120" cy="3528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8" name="墨迹 7"/>
              <p14:cNvContentPartPr/>
              <p14:nvPr>
                <p:custDataLst>
                  <p:tags r:id="rId16"/>
                </p:custDataLst>
              </p14:nvPr>
            </p14:nvContentPartPr>
            <p14:xfrm>
              <a:off x="7800840" y="5848350"/>
              <a:ext cx="576720" cy="57600"/>
            </p14:xfrm>
          </p:contentPart>
        </mc:Choice>
        <mc:Fallback xmlns="">
          <p:pic>
            <p:nvPicPr>
              <p:cNvPr id="8" name="墨迹 7"/>
            </p:nvPicPr>
            <p:blipFill>
              <a:blip r:embed="rId17"/>
            </p:blipFill>
            <p:spPr>
              <a:xfrm>
                <a:off x="7800840" y="5848350"/>
                <a:ext cx="576720" cy="57600"/>
              </a:xfrm>
              <a:prstGeom prst="rect"/>
            </p:spPr>
          </p:pic>
        </mc:Fallback>
      </mc:AlternateContent>
      <p:sp>
        <p:nvSpPr>
          <p:cNvPr id="13" name="文本框 12"/>
          <p:cNvSpPr txBox="1"/>
          <p:nvPr>
            <p:custDataLst>
              <p:tags r:id="rId18"/>
            </p:custDataLst>
          </p:nvPr>
        </p:nvSpPr>
        <p:spPr>
          <a:xfrm>
            <a:off x="379730" y="805815"/>
            <a:ext cx="11801475" cy="551815"/>
          </a:xfrm>
          <a:prstGeom prst="rect">
            <a:avLst/>
          </a:prstGeom>
          <a:noFill/>
        </p:spPr>
        <p:txBody>
          <a:bodyPr wrap="square" rtlCol="0">
            <a:noAutofit/>
          </a:bodyPr>
          <a:p>
            <a:pPr marL="342900" indent="-342900" algn="just">
              <a:buFont typeface="Wingdings" panose="05000000000000000000" charset="0"/>
              <a:buChar char="Ø"/>
            </a:pPr>
            <a:r>
              <a:rPr lang="zh-CN" altLang="en-US" sz="2400" b="0">
                <a:latin typeface="微软雅黑" panose="020B0503020204020204" charset="-122"/>
                <a:ea typeface="微软雅黑" panose="020B0503020204020204" charset="-122"/>
              </a:rPr>
              <a:t>下一个活动预测</a:t>
            </a:r>
            <a:endParaRPr lang="zh-CN" altLang="en-US" sz="2400" b="0">
              <a:latin typeface="微软雅黑" panose="020B0503020204020204" charset="-122"/>
              <a:ea typeface="微软雅黑" panose="020B0503020204020204" charset="-122"/>
            </a:endParaRPr>
          </a:p>
        </p:txBody>
      </p:sp>
      <p:sp>
        <p:nvSpPr>
          <p:cNvPr id="14" name="文本框 13"/>
          <p:cNvSpPr txBox="1"/>
          <p:nvPr>
            <p:custDataLst>
              <p:tags r:id="rId19"/>
            </p:custDataLst>
          </p:nvPr>
        </p:nvSpPr>
        <p:spPr>
          <a:xfrm>
            <a:off x="379730" y="1357630"/>
            <a:ext cx="11674475" cy="706755"/>
          </a:xfrm>
          <a:prstGeom prst="rect">
            <a:avLst/>
          </a:prstGeom>
          <a:noFill/>
        </p:spPr>
        <p:txBody>
          <a:bodyPr wrap="square" rtlCol="0">
            <a:spAutoFit/>
          </a:bodyPr>
          <a:p>
            <a:pPr indent="0">
              <a:buFont typeface="Wingdings" panose="05000000000000000000" charset="0"/>
              <a:buNone/>
            </a:pPr>
            <a:r>
              <a:rPr lang="zh-CN" altLang="en-US" sz="2000">
                <a:latin typeface="微软雅黑" panose="020B0503020204020204" charset="-122"/>
                <a:ea typeface="微软雅黑" panose="020B0503020204020204" charset="-122"/>
                <a:sym typeface="+mn-ea"/>
              </a:rPr>
              <a:t>选择了PBPM领域最先进的7种下一步活动预测方法，并与多任务预测方法进行了比较。在40%掩蔽概率、80%-10%-10%掩蔽策略和其他超参数不变的实验设置下，对多任务预测方法进行了测试。</a:t>
            </a:r>
            <a:endParaRPr lang="zh-CN" altLang="en-US" sz="2000">
              <a:latin typeface="微软雅黑" panose="020B0503020204020204" charset="-122"/>
              <a:ea typeface="微软雅黑" panose="020B0503020204020204" charset="-122"/>
              <a:sym typeface="+mn-ea"/>
            </a:endParaRPr>
          </a:p>
        </p:txBody>
      </p:sp>
      <p:pic>
        <p:nvPicPr>
          <p:cNvPr id="16" name="图片 15"/>
          <p:cNvPicPr>
            <a:picLocks noChangeAspect="1"/>
          </p:cNvPicPr>
          <p:nvPr>
            <p:custDataLst>
              <p:tags r:id="rId20"/>
            </p:custDataLst>
          </p:nvPr>
        </p:nvPicPr>
        <p:blipFill>
          <a:blip r:embed="rId21"/>
          <a:stretch>
            <a:fillRect/>
          </a:stretch>
        </p:blipFill>
        <p:spPr>
          <a:xfrm>
            <a:off x="3634105" y="2239010"/>
            <a:ext cx="4784725" cy="4142105"/>
          </a:xfrm>
          <a:prstGeom prst="rect">
            <a:avLst/>
          </a:prstGeom>
        </p:spPr>
      </p:pic>
      <p:sp>
        <p:nvSpPr>
          <p:cNvPr id="2" name="文本框 1"/>
          <p:cNvSpPr txBox="1"/>
          <p:nvPr>
            <p:custDataLst>
              <p:tags r:id="rId22"/>
            </p:custDataLst>
          </p:nvPr>
        </p:nvSpPr>
        <p:spPr>
          <a:xfrm>
            <a:off x="3171190" y="6381115"/>
            <a:ext cx="6218555" cy="398780"/>
          </a:xfrm>
          <a:prstGeom prst="rect">
            <a:avLst/>
          </a:prstGeom>
          <a:noFill/>
        </p:spPr>
        <p:txBody>
          <a:bodyPr wrap="square" rtlCol="0">
            <a:spAutoFit/>
          </a:bodyPr>
          <a:p>
            <a:pPr indent="0">
              <a:buFont typeface="Wingdings" panose="05000000000000000000" charset="0"/>
              <a:buNone/>
            </a:pPr>
            <a:r>
              <a:rPr lang="zh-CN" altLang="en-US" sz="2000">
                <a:latin typeface="微软雅黑" panose="020B0503020204020204" charset="-122"/>
                <a:ea typeface="微软雅黑" panose="020B0503020204020204" charset="-122"/>
                <a:sym typeface="+mn-ea"/>
              </a:rPr>
              <a:t>表5报告了7种后续活动预测方法的超参数和相应的值。</a:t>
            </a:r>
            <a:endParaRPr lang="zh-CN" altLang="en-US" sz="2000">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8748395" y="776605"/>
            <a:ext cx="3431540" cy="6080760"/>
            <a:chOff x="170694" y="-926521"/>
            <a:chExt cx="2869388" cy="2561772"/>
          </a:xfrm>
          <a:gradFill>
            <a:gsLst>
              <a:gs pos="0">
                <a:schemeClr val="accent1">
                  <a:lumMod val="67000"/>
                </a:schemeClr>
              </a:gs>
              <a:gs pos="48000">
                <a:schemeClr val="accent1">
                  <a:lumMod val="97000"/>
                  <a:lumOff val="3000"/>
                </a:schemeClr>
              </a:gs>
              <a:gs pos="100000">
                <a:schemeClr val="accent1">
                  <a:lumMod val="60000"/>
                  <a:lumOff val="40000"/>
                </a:schemeClr>
              </a:gs>
            </a:gsLst>
            <a:lin ang="19200000" scaled="0"/>
          </a:gradFill>
        </p:grpSpPr>
        <p:sp>
          <p:nvSpPr>
            <p:cNvPr id="10" name="等腰三角形 25"/>
            <p:cNvSpPr/>
            <p:nvPr>
              <p:custDataLst>
                <p:tags r:id="rId1"/>
              </p:custDataLst>
            </p:nvPr>
          </p:nvSpPr>
          <p:spPr>
            <a:xfrm>
              <a:off x="1233863" y="177982"/>
              <a:ext cx="355284" cy="35651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 name="等腰三角形 26"/>
            <p:cNvSpPr/>
            <p:nvPr>
              <p:custDataLst>
                <p:tags r:id="rId2"/>
              </p:custDataLst>
            </p:nvPr>
          </p:nvSpPr>
          <p:spPr>
            <a:xfrm flipV="1">
              <a:off x="200258" y="602633"/>
              <a:ext cx="355284" cy="35651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3" name="矩形 12"/>
            <p:cNvSpPr/>
            <p:nvPr>
              <p:custDataLst>
                <p:tags r:id="rId3"/>
              </p:custDataLst>
            </p:nvPr>
          </p:nvSpPr>
          <p:spPr>
            <a:xfrm>
              <a:off x="170694" y="-926521"/>
              <a:ext cx="2869388" cy="2561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2" name="组合 1"/>
          <p:cNvGrpSpPr/>
          <p:nvPr/>
        </p:nvGrpSpPr>
        <p:grpSpPr>
          <a:xfrm>
            <a:off x="0" y="1"/>
            <a:ext cx="8888095" cy="6857999"/>
            <a:chOff x="170694" y="-926521"/>
            <a:chExt cx="2869388" cy="2561772"/>
          </a:xfrm>
          <a:gradFill>
            <a:gsLst>
              <a:gs pos="0">
                <a:schemeClr val="accent1">
                  <a:lumMod val="67000"/>
                </a:schemeClr>
              </a:gs>
              <a:gs pos="48000">
                <a:schemeClr val="accent1">
                  <a:lumMod val="97000"/>
                  <a:lumOff val="3000"/>
                </a:schemeClr>
              </a:gs>
              <a:gs pos="100000">
                <a:schemeClr val="accent1">
                  <a:lumMod val="60000"/>
                  <a:lumOff val="40000"/>
                </a:schemeClr>
              </a:gs>
            </a:gsLst>
            <a:lin ang="19200000" scaled="0"/>
          </a:gradFill>
        </p:grpSpPr>
        <p:sp>
          <p:nvSpPr>
            <p:cNvPr id="3" name="等腰三角形 25"/>
            <p:cNvSpPr/>
            <p:nvPr/>
          </p:nvSpPr>
          <p:spPr>
            <a:xfrm>
              <a:off x="1233863" y="177982"/>
              <a:ext cx="355284" cy="35651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 name="等腰三角形 26"/>
            <p:cNvSpPr/>
            <p:nvPr/>
          </p:nvSpPr>
          <p:spPr>
            <a:xfrm flipV="1">
              <a:off x="200258" y="602633"/>
              <a:ext cx="355284" cy="35651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 name="矩形 4"/>
            <p:cNvSpPr/>
            <p:nvPr/>
          </p:nvSpPr>
          <p:spPr>
            <a:xfrm>
              <a:off x="170694" y="-926521"/>
              <a:ext cx="2869388" cy="2561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 name="平行四边形 5"/>
            <p:cNvSpPr/>
            <p:nvPr/>
          </p:nvSpPr>
          <p:spPr>
            <a:xfrm>
              <a:off x="376965" y="-35223"/>
              <a:ext cx="1036076" cy="779005"/>
            </a:xfrm>
            <a:prstGeom prst="parallelogram">
              <a:avLst>
                <a:gd name="adj" fmla="val 4820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文本框 6"/>
            <p:cNvSpPr txBox="1"/>
            <p:nvPr/>
          </p:nvSpPr>
          <p:spPr>
            <a:xfrm>
              <a:off x="613677" y="160549"/>
              <a:ext cx="546080" cy="379047"/>
            </a:xfrm>
            <a:prstGeom prst="rect">
              <a:avLst/>
            </a:prstGeom>
            <a:noFill/>
          </p:spPr>
          <p:txBody>
            <a:bodyPr wrap="square" lIns="91440" tIns="45720" rIns="91440" bIns="45720" rtlCol="0">
              <a:spAutoFit/>
            </a:bodyPr>
            <a:lstStyle/>
            <a:p>
              <a:pPr algn="ctr" defTabSz="1219200"/>
              <a:r>
                <a:rPr lang="en-US" altLang="zh-CN" sz="6000" dirty="0">
                  <a:solidFill>
                    <a:schemeClr val="accent1">
                      <a:lumMod val="75000"/>
                    </a:schemeClr>
                  </a:solidFill>
                  <a:latin typeface="微软雅黑" panose="020B0503020204020204" charset="-122"/>
                  <a:ea typeface="微软雅黑" panose="020B0503020204020204" charset="-122"/>
                  <a:sym typeface="FZHei-B01S" panose="02010601030101010101" pitchFamily="2" charset="-122"/>
                </a:rPr>
                <a:t>01</a:t>
              </a:r>
              <a:endParaRPr lang="zh-CN" altLang="en-US" sz="6000" dirty="0">
                <a:solidFill>
                  <a:schemeClr val="accent1">
                    <a:lumMod val="75000"/>
                  </a:schemeClr>
                </a:solidFill>
                <a:latin typeface="微软雅黑" panose="020B0503020204020204" charset="-122"/>
                <a:ea typeface="微软雅黑" panose="020B0503020204020204" charset="-122"/>
                <a:sym typeface="FZHei-B01S" panose="02010601030101010101" pitchFamily="2" charset="-122"/>
              </a:endParaRPr>
            </a:p>
          </p:txBody>
        </p:sp>
      </p:grpSp>
      <p:sp>
        <p:nvSpPr>
          <p:cNvPr id="8" name="TextBox 48"/>
          <p:cNvSpPr txBox="1"/>
          <p:nvPr/>
        </p:nvSpPr>
        <p:spPr>
          <a:xfrm>
            <a:off x="3239770" y="2982595"/>
            <a:ext cx="5914390" cy="768350"/>
          </a:xfrm>
          <a:prstGeom prst="rect">
            <a:avLst/>
          </a:prstGeom>
          <a:noFill/>
        </p:spPr>
        <p:txBody>
          <a:bodyPr wrap="square" lIns="91445" tIns="45721" rIns="91445" bIns="45721" rtlCol="0">
            <a:spAutoFit/>
          </a:bodyPr>
          <a:lstStyle/>
          <a:p>
            <a:pPr algn="ctr"/>
            <a:r>
              <a:rPr lang="zh-CN" altLang="en-US" sz="4400" dirty="0">
                <a:solidFill>
                  <a:schemeClr val="bg1"/>
                </a:solidFill>
                <a:latin typeface="微软雅黑" panose="020B0503020204020204" charset="-122"/>
                <a:ea typeface="微软雅黑" panose="020B0503020204020204" charset="-122"/>
                <a:sym typeface="FZHei-B01S" panose="02010601030101010101" pitchFamily="2" charset="-122"/>
              </a:rPr>
              <a:t>介绍</a:t>
            </a:r>
            <a:endParaRPr lang="zh-CN" altLang="en-US" sz="4400" dirty="0">
              <a:solidFill>
                <a:schemeClr val="bg1"/>
              </a:solidFill>
              <a:latin typeface="微软雅黑" panose="020B0503020204020204" charset="-122"/>
              <a:ea typeface="微软雅黑" panose="020B0503020204020204" charset="-122"/>
              <a:sym typeface="FZHei-B01S" panose="02010601030101010101" pitchFamily="2" charset="-122"/>
            </a:endParaRPr>
          </a:p>
        </p:txBody>
      </p:sp>
      <p:pic>
        <p:nvPicPr>
          <p:cNvPr id="14" name="图片 13"/>
          <p:cNvPicPr>
            <a:picLocks noChangeAspect="1"/>
          </p:cNvPicPr>
          <p:nvPr>
            <p:custDataLst>
              <p:tags r:id="rId4"/>
            </p:custDataLst>
          </p:nvPr>
        </p:nvPicPr>
        <p:blipFill>
          <a:blip r:embed="rId5"/>
          <a:stretch>
            <a:fillRect/>
          </a:stretch>
        </p:blipFill>
        <p:spPr>
          <a:xfrm>
            <a:off x="7461956" y="3871356"/>
            <a:ext cx="4730043" cy="3416788"/>
          </a:xfrm>
          <a:prstGeom prst="rect">
            <a:avLst/>
          </a:prstGeom>
        </p:spPr>
      </p:pic>
      <p:pic>
        <p:nvPicPr>
          <p:cNvPr id="11" name="图片 10"/>
          <p:cNvPicPr>
            <a:picLocks noChangeAspect="1"/>
          </p:cNvPicPr>
          <p:nvPr>
            <p:custDataLst>
              <p:tags r:id="rId6"/>
            </p:custDataLst>
          </p:nvPr>
        </p:nvPicPr>
        <p:blipFill rotWithShape="1">
          <a:blip r:embed="rId7"/>
          <a:srcRect l="20133" b="45801"/>
          <a:stretch>
            <a:fillRect/>
          </a:stretch>
        </p:blipFill>
        <p:spPr>
          <a:xfrm>
            <a:off x="8146473" y="0"/>
            <a:ext cx="4045527" cy="371697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635"/>
            <a:ext cx="12192001" cy="6715216"/>
            <a:chOff x="-1" y="-635"/>
            <a:chExt cx="12192001" cy="6715216"/>
          </a:xfrm>
        </p:grpSpPr>
        <p:pic>
          <p:nvPicPr>
            <p:cNvPr id="36" name="图片 35"/>
            <p:cNvPicPr>
              <a:picLocks noChangeAspect="1"/>
            </p:cNvPicPr>
            <p:nvPr/>
          </p:nvPicPr>
          <p:blipFill rotWithShape="1">
            <a:blip r:embed="rId1"/>
            <a:srcRect l="20133" b="45801"/>
            <a:stretch>
              <a:fillRect/>
            </a:stretch>
          </p:blipFill>
          <p:spPr>
            <a:xfrm>
              <a:off x="8146473" y="0"/>
              <a:ext cx="4045527" cy="3716977"/>
            </a:xfrm>
            <a:prstGeom prst="rect">
              <a:avLst/>
            </a:prstGeom>
          </p:spPr>
        </p:pic>
        <p:sp>
          <p:nvSpPr>
            <p:cNvPr id="37" name="矩形 36"/>
            <p:cNvSpPr/>
            <p:nvPr/>
          </p:nvSpPr>
          <p:spPr>
            <a:xfrm>
              <a:off x="-1" y="685346"/>
              <a:ext cx="12192000" cy="6029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indent="0" algn="just">
                <a:buNone/>
              </a:pPr>
              <a:r>
                <a:rPr lang="en-US" altLang="zh-CN" sz="2400" dirty="0">
                  <a:latin typeface="微软雅黑" panose="020B0503020204020204" charset="-122"/>
                  <a:ea typeface="微软雅黑" panose="020B0503020204020204" charset="-122"/>
                  <a:cs typeface="微软雅黑" panose="020B0503020204020204" charset="-122"/>
                  <a:sym typeface="+mn-ea"/>
                </a:rPr>
                <a:t>每个事件都有一组不同的属性，其中必须出现三个属性，即活动名称、时间戳和大小写id。</a:t>
              </a:r>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矩形 38"/>
            <p:cNvSpPr/>
            <p:nvPr/>
          </p:nvSpPr>
          <p:spPr>
            <a:xfrm>
              <a:off x="-1" y="-635"/>
              <a:ext cx="25273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4" name="Freeform 19"/>
          <p:cNvSpPr>
            <a:spLocks noEditPoints="1"/>
          </p:cNvSpPr>
          <p:nvPr/>
        </p:nvSpPr>
        <p:spPr bwMode="auto">
          <a:xfrm>
            <a:off x="6654800" y="4930140"/>
            <a:ext cx="312420" cy="315595"/>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latin typeface="Source Han Sans CN" panose="020B0500000000000000" pitchFamily="34" charset="-128"/>
              <a:ea typeface="Source Han Sans CN" panose="020B0500000000000000" pitchFamily="34" charset="-128"/>
              <a:cs typeface="+mn-ea"/>
              <a:sym typeface="+mn-lt"/>
            </a:endParaRPr>
          </a:p>
        </p:txBody>
      </p:sp>
      <p:sp>
        <p:nvSpPr>
          <p:cNvPr id="33" name="PA-文本框 6"/>
          <p:cNvSpPr txBox="1"/>
          <p:nvPr>
            <p:custDataLst>
              <p:tags r:id="rId2"/>
            </p:custDataLst>
          </p:nvPr>
        </p:nvSpPr>
        <p:spPr>
          <a:xfrm>
            <a:off x="443230" y="19685"/>
            <a:ext cx="6724650" cy="645160"/>
          </a:xfrm>
          <a:prstGeom prst="rect">
            <a:avLst/>
          </a:prstGeom>
          <a:noFill/>
        </p:spPr>
        <p:txBody>
          <a:bodyPr wrap="square" rtlCol="0">
            <a:spAutoFit/>
          </a:bodyPr>
          <a:p>
            <a:pPr lvl="0" indent="0" algn="just">
              <a:buClrTx/>
              <a:buSzTx/>
              <a:buFont typeface="Arial" panose="020B0604020202020204" pitchFamily="34" charset="0"/>
              <a:buNone/>
            </a:pPr>
            <a:r>
              <a:rPr lang="zh-CN" sz="3600" b="1" dirty="0">
                <a:solidFill>
                  <a:schemeClr val="accent1">
                    <a:lumMod val="75000"/>
                  </a:schemeClr>
                </a:solidFill>
                <a:latin typeface="微软雅黑" panose="020B0503020204020204" charset="-122"/>
                <a:ea typeface="微软雅黑" panose="020B0503020204020204" charset="-122"/>
                <a:sym typeface="+mn-ea"/>
              </a:rPr>
              <a:t>实验</a:t>
            </a:r>
            <a:endParaRPr lang="zh-CN" altLang="en-US" sz="3600" b="1" dirty="0">
              <a:solidFill>
                <a:schemeClr val="accent1">
                  <a:lumMod val="75000"/>
                </a:schemeClr>
              </a:solidFill>
              <a:latin typeface="微软雅黑" panose="020B0503020204020204" charset="-122"/>
              <a:ea typeface="微软雅黑" panose="020B0503020204020204" charset="-122"/>
              <a:sym typeface="+mn-ea"/>
            </a:endParaRPr>
          </a:p>
        </p:txBody>
      </p:sp>
      <mc:AlternateContent xmlns:mc="http://schemas.openxmlformats.org/markup-compatibility/2006" xmlns:p14="http://schemas.microsoft.com/office/powerpoint/2010/main">
        <mc:Choice Requires="p14">
          <p:contentPart r:id="rId3" p14:bwMode="auto">
            <p14:nvContentPartPr>
              <p14:cNvPr id="3" name="墨迹 2"/>
              <p14:cNvContentPartPr/>
              <p14:nvPr>
                <p:custDataLst>
                  <p:tags r:id="rId4"/>
                </p:custDataLst>
              </p14:nvPr>
            </p14:nvContentPartPr>
            <p14:xfrm>
              <a:off x="7291440" y="5872110"/>
              <a:ext cx="424080" cy="14760"/>
            </p14:xfrm>
          </p:contentPart>
        </mc:Choice>
        <mc:Fallback xmlns="">
          <p:pic>
            <p:nvPicPr>
              <p:cNvPr id="3" name="墨迹 2"/>
            </p:nvPicPr>
            <p:blipFill>
              <a:blip r:embed="rId5"/>
            </p:blipFill>
            <p:spPr>
              <a:xfrm>
                <a:off x="7291440" y="5872110"/>
                <a:ext cx="424080" cy="147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custDataLst>
                  <p:tags r:id="rId7"/>
                </p:custDataLst>
              </p14:nvPr>
            </p14:nvContentPartPr>
            <p14:xfrm>
              <a:off x="7277040" y="5862750"/>
              <a:ext cx="529200" cy="47880"/>
            </p14:xfrm>
          </p:contentPart>
        </mc:Choice>
        <mc:Fallback xmlns="">
          <p:pic>
            <p:nvPicPr>
              <p:cNvPr id="5" name="墨迹 4"/>
            </p:nvPicPr>
            <p:blipFill>
              <a:blip r:embed="rId8"/>
            </p:blipFill>
            <p:spPr>
              <a:xfrm>
                <a:off x="7277040" y="5862750"/>
                <a:ext cx="529200" cy="4788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custDataLst>
                  <p:tags r:id="rId10"/>
                </p:custDataLst>
              </p14:nvPr>
            </p14:nvContentPartPr>
            <p14:xfrm>
              <a:off x="7608660" y="5895870"/>
              <a:ext cx="157320" cy="14760"/>
            </p14:xfrm>
          </p:contentPart>
        </mc:Choice>
        <mc:Fallback xmlns="">
          <p:pic>
            <p:nvPicPr>
              <p:cNvPr id="6" name="墨迹 5"/>
            </p:nvPicPr>
            <p:blipFill>
              <a:blip r:embed="rId11"/>
            </p:blipFill>
            <p:spPr>
              <a:xfrm>
                <a:off x="7608660" y="5895870"/>
                <a:ext cx="157320" cy="1476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7" name="墨迹 6"/>
              <p14:cNvContentPartPr/>
              <p14:nvPr>
                <p:custDataLst>
                  <p:tags r:id="rId13"/>
                </p:custDataLst>
              </p14:nvPr>
            </p14:nvContentPartPr>
            <p14:xfrm>
              <a:off x="6919920" y="5610390"/>
              <a:ext cx="186120" cy="352800"/>
            </p14:xfrm>
          </p:contentPart>
        </mc:Choice>
        <mc:Fallback xmlns="">
          <p:pic>
            <p:nvPicPr>
              <p:cNvPr id="7" name="墨迹 6"/>
            </p:nvPicPr>
            <p:blipFill>
              <a:blip r:embed="rId14"/>
            </p:blipFill>
            <p:spPr>
              <a:xfrm>
                <a:off x="6919920" y="5610390"/>
                <a:ext cx="186120" cy="3528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8" name="墨迹 7"/>
              <p14:cNvContentPartPr/>
              <p14:nvPr>
                <p:custDataLst>
                  <p:tags r:id="rId16"/>
                </p:custDataLst>
              </p14:nvPr>
            </p14:nvContentPartPr>
            <p14:xfrm>
              <a:off x="7800840" y="5848350"/>
              <a:ext cx="576720" cy="57600"/>
            </p14:xfrm>
          </p:contentPart>
        </mc:Choice>
        <mc:Fallback xmlns="">
          <p:pic>
            <p:nvPicPr>
              <p:cNvPr id="8" name="墨迹 7"/>
            </p:nvPicPr>
            <p:blipFill>
              <a:blip r:embed="rId17"/>
            </p:blipFill>
            <p:spPr>
              <a:xfrm>
                <a:off x="7800840" y="5848350"/>
                <a:ext cx="576720" cy="57600"/>
              </a:xfrm>
              <a:prstGeom prst="rect"/>
            </p:spPr>
          </p:pic>
        </mc:Fallback>
      </mc:AlternateContent>
      <p:sp>
        <p:nvSpPr>
          <p:cNvPr id="13" name="文本框 12"/>
          <p:cNvSpPr txBox="1"/>
          <p:nvPr>
            <p:custDataLst>
              <p:tags r:id="rId18"/>
            </p:custDataLst>
          </p:nvPr>
        </p:nvSpPr>
        <p:spPr>
          <a:xfrm>
            <a:off x="379730" y="805815"/>
            <a:ext cx="11801475" cy="551815"/>
          </a:xfrm>
          <a:prstGeom prst="rect">
            <a:avLst/>
          </a:prstGeom>
          <a:noFill/>
        </p:spPr>
        <p:txBody>
          <a:bodyPr wrap="square" rtlCol="0">
            <a:noAutofit/>
          </a:bodyPr>
          <a:p>
            <a:pPr marL="342900" indent="-342900" algn="just">
              <a:buFont typeface="Wingdings" panose="05000000000000000000" charset="0"/>
              <a:buChar char="Ø"/>
            </a:pPr>
            <a:r>
              <a:rPr lang="zh-CN" altLang="en-US" sz="2400" b="0">
                <a:latin typeface="微软雅黑" panose="020B0503020204020204" charset="-122"/>
                <a:ea typeface="微软雅黑" panose="020B0503020204020204" charset="-122"/>
              </a:rPr>
              <a:t>下一个活动预测</a:t>
            </a:r>
            <a:endParaRPr lang="zh-CN" altLang="en-US" sz="2400" b="0">
              <a:latin typeface="微软雅黑" panose="020B0503020204020204" charset="-122"/>
              <a:ea typeface="微软雅黑" panose="020B0503020204020204" charset="-122"/>
            </a:endParaRPr>
          </a:p>
        </p:txBody>
      </p:sp>
      <p:sp>
        <p:nvSpPr>
          <p:cNvPr id="9" name="文本框 8"/>
          <p:cNvSpPr txBox="1"/>
          <p:nvPr>
            <p:custDataLst>
              <p:tags r:id="rId19"/>
            </p:custDataLst>
          </p:nvPr>
        </p:nvSpPr>
        <p:spPr>
          <a:xfrm>
            <a:off x="6304280" y="1020445"/>
            <a:ext cx="5894070" cy="5015865"/>
          </a:xfrm>
          <a:prstGeom prst="rect">
            <a:avLst/>
          </a:prstGeom>
          <a:noFill/>
        </p:spPr>
        <p:txBody>
          <a:bodyPr wrap="square" rtlCol="0">
            <a:spAutoFit/>
          </a:bodyPr>
          <a:p>
            <a:pPr indent="0" algn="just">
              <a:buFont typeface="Wingdings" panose="05000000000000000000" charset="0"/>
              <a:buNone/>
            </a:pPr>
            <a:r>
              <a:rPr lang="zh-CN" altLang="en-US" sz="1600">
                <a:latin typeface="微软雅黑" panose="020B0503020204020204" charset="-122"/>
                <a:ea typeface="微软雅黑" panose="020B0503020204020204" charset="-122"/>
                <a:sym typeface="+mn-ea"/>
              </a:rPr>
              <a:t>虽然</a:t>
            </a:r>
            <a:r>
              <a:rPr lang="zh-CN" altLang="en-US" sz="1600">
                <a:latin typeface="微软雅黑" panose="020B0503020204020204" charset="-122"/>
                <a:ea typeface="微软雅黑" panose="020B0503020204020204" charset="-122"/>
                <a:sym typeface="+mn-ea"/>
              </a:rPr>
              <a:t>在帮助台的精度不如基于自动编码器的预测方法[3]和基于初始化的预测方法[18]好，但f-分数的性能不如预测方法[3]好。</a:t>
            </a:r>
            <a:r>
              <a:rPr lang="zh-CN" altLang="en-US" sz="1600">
                <a:solidFill>
                  <a:schemeClr val="accent2">
                    <a:lumMod val="75000"/>
                  </a:schemeClr>
                </a:solidFill>
                <a:latin typeface="微软雅黑" panose="020B0503020204020204" charset="-122"/>
                <a:ea typeface="微软雅黑" panose="020B0503020204020204" charset="-122"/>
                <a:sym typeface="+mn-ea"/>
              </a:rPr>
              <a:t>因此，传统的模型可以用简单的过程来捕获事件日志中的事件之间的依赖关系。</a:t>
            </a:r>
            <a:endParaRPr lang="zh-CN" altLang="en-US" sz="1600">
              <a:solidFill>
                <a:schemeClr val="accent2">
                  <a:lumMod val="75000"/>
                </a:schemeClr>
              </a:solidFill>
              <a:latin typeface="微软雅黑" panose="020B0503020204020204" charset="-122"/>
              <a:ea typeface="微软雅黑" panose="020B0503020204020204" charset="-122"/>
              <a:sym typeface="+mn-ea"/>
            </a:endParaRPr>
          </a:p>
          <a:p>
            <a:pPr indent="0" algn="just">
              <a:buFont typeface="Wingdings" panose="05000000000000000000" charset="0"/>
              <a:buNone/>
            </a:pPr>
            <a:endParaRPr lang="zh-CN" altLang="en-US" sz="1600">
              <a:latin typeface="微软雅黑" panose="020B0503020204020204" charset="-122"/>
              <a:ea typeface="微软雅黑" panose="020B0503020204020204" charset="-122"/>
              <a:sym typeface="+mn-ea"/>
            </a:endParaRPr>
          </a:p>
          <a:p>
            <a:pPr indent="0" algn="just">
              <a:buFont typeface="Wingdings" panose="05000000000000000000" charset="0"/>
              <a:buNone/>
            </a:pPr>
            <a:r>
              <a:rPr lang="zh-CN" altLang="en-US" sz="1600">
                <a:latin typeface="微软雅黑" panose="020B0503020204020204" charset="-122"/>
                <a:ea typeface="微软雅黑" panose="020B0503020204020204" charset="-122"/>
                <a:sym typeface="+mn-ea"/>
              </a:rPr>
              <a:t>多任务预测方法在BPIC2012、BPIC2012W和BPIC2012CW的所有评价指标上均获得了最优结果，但BPIC2012比基于LSTM的预测方法[17]的精度较差。</a:t>
            </a:r>
            <a:endParaRPr lang="zh-CN" altLang="en-US" sz="1600">
              <a:latin typeface="微软雅黑" panose="020B0503020204020204" charset="-122"/>
              <a:ea typeface="微软雅黑" panose="020B0503020204020204" charset="-122"/>
              <a:sym typeface="+mn-ea"/>
            </a:endParaRPr>
          </a:p>
          <a:p>
            <a:pPr indent="0" algn="just">
              <a:buFont typeface="Wingdings" panose="05000000000000000000" charset="0"/>
              <a:buNone/>
            </a:pPr>
            <a:endParaRPr lang="zh-CN" altLang="en-US" sz="1600">
              <a:latin typeface="微软雅黑" panose="020B0503020204020204" charset="-122"/>
              <a:ea typeface="微软雅黑" panose="020B0503020204020204" charset="-122"/>
              <a:sym typeface="+mn-ea"/>
            </a:endParaRPr>
          </a:p>
          <a:p>
            <a:pPr indent="0" algn="just">
              <a:buFont typeface="Wingdings" panose="05000000000000000000" charset="0"/>
              <a:buNone/>
            </a:pPr>
            <a:r>
              <a:rPr lang="zh-CN" altLang="en-US" sz="1600">
                <a:latin typeface="微软雅黑" panose="020B0503020204020204" charset="-122"/>
                <a:ea typeface="微软雅黑" panose="020B0503020204020204" charset="-122"/>
                <a:sym typeface="+mn-ea"/>
              </a:rPr>
              <a:t>多任务预测方法在BPIC2012W中具有良好的性能结果，基于</a:t>
            </a:r>
            <a:r>
              <a:rPr lang="en-US" altLang="zh-CN" sz="1600">
                <a:latin typeface="微软雅黑" panose="020B0503020204020204" charset="-122"/>
                <a:ea typeface="微软雅黑" panose="020B0503020204020204" charset="-122"/>
                <a:sym typeface="+mn-ea"/>
              </a:rPr>
              <a:t>Transformer</a:t>
            </a:r>
            <a:r>
              <a:rPr lang="zh-CN" altLang="en-US" sz="1600">
                <a:latin typeface="微软雅黑" panose="020B0503020204020204" charset="-122"/>
                <a:ea typeface="微软雅黑" panose="020B0503020204020204" charset="-122"/>
                <a:sym typeface="+mn-ea"/>
              </a:rPr>
              <a:t>的预测方法[21]也性能也很好。然而，基于LSTM的预测方法[17]在上述两种方法之间存在很大的差距。</a:t>
            </a:r>
            <a:r>
              <a:rPr lang="zh-CN" altLang="en-US" sz="1600">
                <a:solidFill>
                  <a:schemeClr val="accent2">
                    <a:lumMod val="75000"/>
                  </a:schemeClr>
                </a:solidFill>
                <a:latin typeface="微软雅黑" panose="020B0503020204020204" charset="-122"/>
                <a:ea typeface="微软雅黑" panose="020B0503020204020204" charset="-122"/>
                <a:sym typeface="+mn-ea"/>
              </a:rPr>
              <a:t>这表明，利用注意机制可以更好地预测BPIC2012W的下一个活动。</a:t>
            </a:r>
            <a:endParaRPr lang="zh-CN" altLang="en-US" sz="1600">
              <a:latin typeface="微软雅黑" panose="020B0503020204020204" charset="-122"/>
              <a:ea typeface="微软雅黑" panose="020B0503020204020204" charset="-122"/>
              <a:sym typeface="+mn-ea"/>
            </a:endParaRPr>
          </a:p>
          <a:p>
            <a:pPr indent="0" algn="just">
              <a:buFont typeface="Wingdings" panose="05000000000000000000" charset="0"/>
              <a:buNone/>
            </a:pPr>
            <a:endParaRPr lang="zh-CN" altLang="en-US" sz="1600">
              <a:latin typeface="微软雅黑" panose="020B0503020204020204" charset="-122"/>
              <a:ea typeface="微软雅黑" panose="020B0503020204020204" charset="-122"/>
              <a:sym typeface="+mn-ea"/>
            </a:endParaRPr>
          </a:p>
          <a:p>
            <a:pPr indent="0" algn="just">
              <a:buFont typeface="Wingdings" panose="05000000000000000000" charset="0"/>
              <a:buNone/>
            </a:pPr>
            <a:r>
              <a:rPr lang="zh-CN" altLang="en-US" sz="1600">
                <a:latin typeface="微软雅黑" panose="020B0503020204020204" charset="-122"/>
                <a:ea typeface="微软雅黑" panose="020B0503020204020204" charset="-122"/>
                <a:sym typeface="+mn-ea"/>
              </a:rPr>
              <a:t>预测方法[17]在BPIC2012中获得的</a:t>
            </a:r>
            <a:r>
              <a:rPr lang="en-US" altLang="zh-CN" sz="1600">
                <a:latin typeface="微软雅黑" panose="020B0503020204020204" charset="-122"/>
                <a:ea typeface="微软雅黑" panose="020B0503020204020204" charset="-122"/>
                <a:sym typeface="+mn-ea"/>
              </a:rPr>
              <a:t>percision</a:t>
            </a:r>
            <a:r>
              <a:rPr lang="zh-CN" altLang="en-US" sz="1600">
                <a:latin typeface="微软雅黑" panose="020B0503020204020204" charset="-122"/>
                <a:ea typeface="微软雅黑" panose="020B0503020204020204" charset="-122"/>
                <a:sym typeface="+mn-ea"/>
              </a:rPr>
              <a:t>最高。但是，在BPIC2012W和BPIC2012CW中，其精度和精度都表现不佳，</a:t>
            </a:r>
            <a:r>
              <a:rPr lang="zh-CN" altLang="en-US" sz="1600">
                <a:solidFill>
                  <a:schemeClr val="accent2">
                    <a:lumMod val="75000"/>
                  </a:schemeClr>
                </a:solidFill>
                <a:latin typeface="微软雅黑" panose="020B0503020204020204" charset="-122"/>
                <a:ea typeface="微软雅黑" panose="020B0503020204020204" charset="-122"/>
                <a:sym typeface="+mn-ea"/>
              </a:rPr>
              <a:t>这说明没有一种预测方法能在不同的业务流程场景中表现得同样好。</a:t>
            </a:r>
            <a:r>
              <a:rPr lang="zh-CN" altLang="en-US" sz="1600">
                <a:latin typeface="微软雅黑" panose="020B0503020204020204" charset="-122"/>
                <a:ea typeface="微软雅黑" panose="020B0503020204020204" charset="-122"/>
                <a:sym typeface="+mn-ea"/>
              </a:rPr>
              <a:t>而微调后的下一个活动预测模型在5个事件日志中表现良好，这足以表明所提出的多任务预测方法可以有效地应用于本文的下一个活动预测任务。</a:t>
            </a:r>
            <a:endParaRPr lang="zh-CN" altLang="en-US" sz="1600">
              <a:latin typeface="微软雅黑" panose="020B0503020204020204" charset="-122"/>
              <a:ea typeface="微软雅黑" panose="020B0503020204020204" charset="-122"/>
              <a:sym typeface="+mn-ea"/>
            </a:endParaRPr>
          </a:p>
        </p:txBody>
      </p:sp>
      <p:pic>
        <p:nvPicPr>
          <p:cNvPr id="17" name="图片 16"/>
          <p:cNvPicPr>
            <a:picLocks noChangeAspect="1"/>
          </p:cNvPicPr>
          <p:nvPr>
            <p:custDataLst>
              <p:tags r:id="rId20"/>
            </p:custDataLst>
          </p:nvPr>
        </p:nvPicPr>
        <p:blipFill>
          <a:blip r:embed="rId21"/>
          <a:stretch>
            <a:fillRect/>
          </a:stretch>
        </p:blipFill>
        <p:spPr>
          <a:xfrm>
            <a:off x="472440" y="2293620"/>
            <a:ext cx="5753100" cy="4564380"/>
          </a:xfrm>
          <a:prstGeom prst="rect">
            <a:avLst/>
          </a:prstGeom>
        </p:spPr>
      </p:pic>
      <p:sp>
        <p:nvSpPr>
          <p:cNvPr id="2" name="文本框 1"/>
          <p:cNvSpPr txBox="1"/>
          <p:nvPr/>
        </p:nvSpPr>
        <p:spPr>
          <a:xfrm>
            <a:off x="496570" y="1371600"/>
            <a:ext cx="5507355" cy="922020"/>
          </a:xfrm>
          <a:prstGeom prst="rect">
            <a:avLst/>
          </a:prstGeom>
          <a:noFill/>
        </p:spPr>
        <p:txBody>
          <a:bodyPr wrap="square" rtlCol="0">
            <a:spAutoFit/>
          </a:bodyPr>
          <a:p>
            <a:pPr indent="0" algn="just">
              <a:buFont typeface="Wingdings" panose="05000000000000000000" charset="0"/>
              <a:buNone/>
            </a:pPr>
            <a:r>
              <a:rPr lang="zh-CN" altLang="en-US">
                <a:latin typeface="微软雅黑" panose="020B0503020204020204" charset="-122"/>
                <a:ea typeface="微软雅黑" panose="020B0503020204020204" charset="-122"/>
                <a:sym typeface="+mn-ea"/>
              </a:rPr>
              <a:t>为了与相关方法进行比较，避免事件数量分布不均匀的影响，以加权形式计算了准确性、精度、召回率和f分数。</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635"/>
            <a:ext cx="12192001" cy="6715216"/>
            <a:chOff x="-1" y="-635"/>
            <a:chExt cx="12192001" cy="6715216"/>
          </a:xfrm>
        </p:grpSpPr>
        <p:pic>
          <p:nvPicPr>
            <p:cNvPr id="36" name="图片 35"/>
            <p:cNvPicPr>
              <a:picLocks noChangeAspect="1"/>
            </p:cNvPicPr>
            <p:nvPr/>
          </p:nvPicPr>
          <p:blipFill rotWithShape="1">
            <a:blip r:embed="rId1"/>
            <a:srcRect l="20133" b="45801"/>
            <a:stretch>
              <a:fillRect/>
            </a:stretch>
          </p:blipFill>
          <p:spPr>
            <a:xfrm>
              <a:off x="8146473" y="0"/>
              <a:ext cx="4045527" cy="3716977"/>
            </a:xfrm>
            <a:prstGeom prst="rect">
              <a:avLst/>
            </a:prstGeom>
          </p:spPr>
        </p:pic>
        <p:sp>
          <p:nvSpPr>
            <p:cNvPr id="37" name="矩形 36"/>
            <p:cNvSpPr/>
            <p:nvPr/>
          </p:nvSpPr>
          <p:spPr>
            <a:xfrm>
              <a:off x="-1" y="685346"/>
              <a:ext cx="12192000" cy="6029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indent="0" algn="just">
                <a:buNone/>
              </a:pPr>
              <a:r>
                <a:rPr lang="en-US" altLang="zh-CN" sz="2400" dirty="0">
                  <a:latin typeface="微软雅黑" panose="020B0503020204020204" charset="-122"/>
                  <a:ea typeface="微软雅黑" panose="020B0503020204020204" charset="-122"/>
                  <a:cs typeface="微软雅黑" panose="020B0503020204020204" charset="-122"/>
                  <a:sym typeface="+mn-ea"/>
                </a:rPr>
                <a:t>每个事件都有一组不同的属性，其中必须出现三个属性，即活动名称、时间戳和大小写id。</a:t>
              </a:r>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矩形 38"/>
            <p:cNvSpPr/>
            <p:nvPr/>
          </p:nvSpPr>
          <p:spPr>
            <a:xfrm>
              <a:off x="-1" y="-635"/>
              <a:ext cx="25273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4" name="Freeform 19"/>
          <p:cNvSpPr>
            <a:spLocks noEditPoints="1"/>
          </p:cNvSpPr>
          <p:nvPr/>
        </p:nvSpPr>
        <p:spPr bwMode="auto">
          <a:xfrm>
            <a:off x="6654800" y="4930140"/>
            <a:ext cx="312420" cy="315595"/>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latin typeface="Source Han Sans CN" panose="020B0500000000000000" pitchFamily="34" charset="-128"/>
              <a:ea typeface="Source Han Sans CN" panose="020B0500000000000000" pitchFamily="34" charset="-128"/>
              <a:cs typeface="+mn-ea"/>
              <a:sym typeface="+mn-lt"/>
            </a:endParaRPr>
          </a:p>
        </p:txBody>
      </p:sp>
      <p:sp>
        <p:nvSpPr>
          <p:cNvPr id="33" name="PA-文本框 6"/>
          <p:cNvSpPr txBox="1"/>
          <p:nvPr>
            <p:custDataLst>
              <p:tags r:id="rId2"/>
            </p:custDataLst>
          </p:nvPr>
        </p:nvSpPr>
        <p:spPr>
          <a:xfrm>
            <a:off x="443230" y="19685"/>
            <a:ext cx="6724650" cy="645160"/>
          </a:xfrm>
          <a:prstGeom prst="rect">
            <a:avLst/>
          </a:prstGeom>
          <a:noFill/>
        </p:spPr>
        <p:txBody>
          <a:bodyPr wrap="square" rtlCol="0">
            <a:spAutoFit/>
          </a:bodyPr>
          <a:p>
            <a:pPr lvl="0" indent="0" algn="just">
              <a:buClrTx/>
              <a:buSzTx/>
              <a:buFont typeface="Arial" panose="020B0604020202020204" pitchFamily="34" charset="0"/>
              <a:buNone/>
            </a:pPr>
            <a:r>
              <a:rPr lang="zh-CN" sz="3600" b="1" dirty="0">
                <a:solidFill>
                  <a:schemeClr val="accent1">
                    <a:lumMod val="75000"/>
                  </a:schemeClr>
                </a:solidFill>
                <a:latin typeface="微软雅黑" panose="020B0503020204020204" charset="-122"/>
                <a:ea typeface="微软雅黑" panose="020B0503020204020204" charset="-122"/>
                <a:sym typeface="+mn-ea"/>
              </a:rPr>
              <a:t>实验</a:t>
            </a:r>
            <a:endParaRPr lang="zh-CN" altLang="en-US" sz="3600" b="1" dirty="0">
              <a:solidFill>
                <a:schemeClr val="accent1">
                  <a:lumMod val="75000"/>
                </a:schemeClr>
              </a:solidFill>
              <a:latin typeface="微软雅黑" panose="020B0503020204020204" charset="-122"/>
              <a:ea typeface="微软雅黑" panose="020B0503020204020204" charset="-122"/>
              <a:sym typeface="+mn-ea"/>
            </a:endParaRPr>
          </a:p>
        </p:txBody>
      </p:sp>
      <mc:AlternateContent xmlns:mc="http://schemas.openxmlformats.org/markup-compatibility/2006" xmlns:p14="http://schemas.microsoft.com/office/powerpoint/2010/main">
        <mc:Choice Requires="p14">
          <p:contentPart r:id="rId3" p14:bwMode="auto">
            <p14:nvContentPartPr>
              <p14:cNvPr id="3" name="墨迹 2"/>
              <p14:cNvContentPartPr/>
              <p14:nvPr>
                <p:custDataLst>
                  <p:tags r:id="rId4"/>
                </p:custDataLst>
              </p14:nvPr>
            </p14:nvContentPartPr>
            <p14:xfrm>
              <a:off x="7291440" y="5872110"/>
              <a:ext cx="424080" cy="14760"/>
            </p14:xfrm>
          </p:contentPart>
        </mc:Choice>
        <mc:Fallback xmlns="">
          <p:pic>
            <p:nvPicPr>
              <p:cNvPr id="3" name="墨迹 2"/>
            </p:nvPicPr>
            <p:blipFill>
              <a:blip r:embed="rId5"/>
            </p:blipFill>
            <p:spPr>
              <a:xfrm>
                <a:off x="7291440" y="5872110"/>
                <a:ext cx="424080" cy="147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custDataLst>
                  <p:tags r:id="rId7"/>
                </p:custDataLst>
              </p14:nvPr>
            </p14:nvContentPartPr>
            <p14:xfrm>
              <a:off x="7277040" y="5862750"/>
              <a:ext cx="529200" cy="47880"/>
            </p14:xfrm>
          </p:contentPart>
        </mc:Choice>
        <mc:Fallback xmlns="">
          <p:pic>
            <p:nvPicPr>
              <p:cNvPr id="5" name="墨迹 4"/>
            </p:nvPicPr>
            <p:blipFill>
              <a:blip r:embed="rId8"/>
            </p:blipFill>
            <p:spPr>
              <a:xfrm>
                <a:off x="7277040" y="5862750"/>
                <a:ext cx="529200" cy="4788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custDataLst>
                  <p:tags r:id="rId10"/>
                </p:custDataLst>
              </p14:nvPr>
            </p14:nvContentPartPr>
            <p14:xfrm>
              <a:off x="7608660" y="5895870"/>
              <a:ext cx="157320" cy="14760"/>
            </p14:xfrm>
          </p:contentPart>
        </mc:Choice>
        <mc:Fallback xmlns="">
          <p:pic>
            <p:nvPicPr>
              <p:cNvPr id="6" name="墨迹 5"/>
            </p:nvPicPr>
            <p:blipFill>
              <a:blip r:embed="rId11"/>
            </p:blipFill>
            <p:spPr>
              <a:xfrm>
                <a:off x="7608660" y="5895870"/>
                <a:ext cx="157320" cy="1476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7" name="墨迹 6"/>
              <p14:cNvContentPartPr/>
              <p14:nvPr>
                <p:custDataLst>
                  <p:tags r:id="rId13"/>
                </p:custDataLst>
              </p14:nvPr>
            </p14:nvContentPartPr>
            <p14:xfrm>
              <a:off x="6919920" y="5610390"/>
              <a:ext cx="186120" cy="352800"/>
            </p14:xfrm>
          </p:contentPart>
        </mc:Choice>
        <mc:Fallback xmlns="">
          <p:pic>
            <p:nvPicPr>
              <p:cNvPr id="7" name="墨迹 6"/>
            </p:nvPicPr>
            <p:blipFill>
              <a:blip r:embed="rId14"/>
            </p:blipFill>
            <p:spPr>
              <a:xfrm>
                <a:off x="6919920" y="5610390"/>
                <a:ext cx="186120" cy="3528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8" name="墨迹 7"/>
              <p14:cNvContentPartPr/>
              <p14:nvPr>
                <p:custDataLst>
                  <p:tags r:id="rId16"/>
                </p:custDataLst>
              </p14:nvPr>
            </p14:nvContentPartPr>
            <p14:xfrm>
              <a:off x="7800840" y="5848350"/>
              <a:ext cx="576720" cy="57600"/>
            </p14:xfrm>
          </p:contentPart>
        </mc:Choice>
        <mc:Fallback xmlns="">
          <p:pic>
            <p:nvPicPr>
              <p:cNvPr id="8" name="墨迹 7"/>
            </p:nvPicPr>
            <p:blipFill>
              <a:blip r:embed="rId17"/>
            </p:blipFill>
            <p:spPr>
              <a:xfrm>
                <a:off x="7800840" y="5848350"/>
                <a:ext cx="576720" cy="57600"/>
              </a:xfrm>
              <a:prstGeom prst="rect"/>
            </p:spPr>
          </p:pic>
        </mc:Fallback>
      </mc:AlternateContent>
      <p:sp>
        <p:nvSpPr>
          <p:cNvPr id="13" name="文本框 12"/>
          <p:cNvSpPr txBox="1"/>
          <p:nvPr>
            <p:custDataLst>
              <p:tags r:id="rId18"/>
            </p:custDataLst>
          </p:nvPr>
        </p:nvSpPr>
        <p:spPr>
          <a:xfrm>
            <a:off x="379730" y="805815"/>
            <a:ext cx="11801475" cy="551815"/>
          </a:xfrm>
          <a:prstGeom prst="rect">
            <a:avLst/>
          </a:prstGeom>
          <a:noFill/>
        </p:spPr>
        <p:txBody>
          <a:bodyPr wrap="square" rtlCol="0">
            <a:noAutofit/>
          </a:bodyPr>
          <a:p>
            <a:pPr marL="342900" indent="-342900" algn="just">
              <a:buFont typeface="Wingdings" panose="05000000000000000000" charset="0"/>
              <a:buChar char="Ø"/>
            </a:pPr>
            <a:r>
              <a:rPr lang="zh-CN" altLang="en-US" sz="2400" b="0">
                <a:latin typeface="微软雅黑" panose="020B0503020204020204" charset="-122"/>
                <a:ea typeface="微软雅黑" panose="020B0503020204020204" charset="-122"/>
              </a:rPr>
              <a:t>结果预测</a:t>
            </a:r>
            <a:endParaRPr lang="zh-CN" altLang="en-US" sz="2400" b="0">
              <a:latin typeface="微软雅黑" panose="020B0503020204020204" charset="-122"/>
              <a:ea typeface="微软雅黑" panose="020B0503020204020204" charset="-122"/>
            </a:endParaRPr>
          </a:p>
        </p:txBody>
      </p:sp>
      <p:sp>
        <p:nvSpPr>
          <p:cNvPr id="9" name="文本框 8"/>
          <p:cNvSpPr txBox="1"/>
          <p:nvPr>
            <p:custDataLst>
              <p:tags r:id="rId19"/>
            </p:custDataLst>
          </p:nvPr>
        </p:nvSpPr>
        <p:spPr>
          <a:xfrm>
            <a:off x="535305" y="1357630"/>
            <a:ext cx="11363325" cy="922020"/>
          </a:xfrm>
          <a:prstGeom prst="rect">
            <a:avLst/>
          </a:prstGeom>
          <a:noFill/>
        </p:spPr>
        <p:txBody>
          <a:bodyPr wrap="square" rtlCol="0">
            <a:spAutoFit/>
          </a:bodyPr>
          <a:p>
            <a:pPr indent="0" algn="just">
              <a:buFont typeface="Wingdings" panose="05000000000000000000" charset="0"/>
              <a:buNone/>
            </a:pPr>
            <a:r>
              <a:rPr lang="zh-CN" altLang="en-US">
                <a:latin typeface="微软雅黑" panose="020B0503020204020204" charset="-122"/>
                <a:ea typeface="微软雅黑" panose="020B0503020204020204" charset="-122"/>
                <a:sym typeface="+mn-ea"/>
              </a:rPr>
              <a:t>为了进一步探索多任务预测方法在不同PBPM任务中的适用性，选择了PBPM领域最先进的7种结果预测方法，并与多任务预测方法进行了比较。在40%掩蔽概率、80%-10%-10%掩蔽策略和其他超参数不变的实验设置下，对多任务预测方法进行了测试。有以下几种方法：</a:t>
            </a:r>
            <a:endParaRPr lang="zh-CN" altLang="en-US">
              <a:latin typeface="微软雅黑" panose="020B0503020204020204" charset="-122"/>
              <a:ea typeface="微软雅黑" panose="020B0503020204020204" charset="-122"/>
              <a:sym typeface="+mn-ea"/>
            </a:endParaRPr>
          </a:p>
        </p:txBody>
      </p:sp>
      <p:pic>
        <p:nvPicPr>
          <p:cNvPr id="10" name="图片 9"/>
          <p:cNvPicPr>
            <a:picLocks noChangeAspect="1"/>
          </p:cNvPicPr>
          <p:nvPr>
            <p:custDataLst>
              <p:tags r:id="rId20"/>
            </p:custDataLst>
          </p:nvPr>
        </p:nvPicPr>
        <p:blipFill>
          <a:blip r:embed="rId21"/>
          <a:stretch>
            <a:fillRect/>
          </a:stretch>
        </p:blipFill>
        <p:spPr>
          <a:xfrm>
            <a:off x="3503930" y="2372360"/>
            <a:ext cx="4717415" cy="4146550"/>
          </a:xfrm>
          <a:prstGeom prst="rect">
            <a:avLst/>
          </a:prstGeom>
        </p:spPr>
      </p:pic>
      <p:sp>
        <p:nvSpPr>
          <p:cNvPr id="11" name="文本框 10"/>
          <p:cNvSpPr txBox="1"/>
          <p:nvPr>
            <p:custDataLst>
              <p:tags r:id="rId22"/>
            </p:custDataLst>
          </p:nvPr>
        </p:nvSpPr>
        <p:spPr>
          <a:xfrm>
            <a:off x="3382645" y="6489700"/>
            <a:ext cx="6034405" cy="368300"/>
          </a:xfrm>
          <a:prstGeom prst="rect">
            <a:avLst/>
          </a:prstGeom>
          <a:noFill/>
        </p:spPr>
        <p:txBody>
          <a:bodyPr wrap="square" rtlCol="0">
            <a:spAutoFit/>
          </a:bodyPr>
          <a:p>
            <a:pPr algn="just"/>
            <a:r>
              <a:rPr lang="zh-CN" altLang="en-US">
                <a:latin typeface="微软雅黑" panose="020B0503020204020204" charset="-122"/>
                <a:ea typeface="微软雅黑" panose="020B0503020204020204" charset="-122"/>
                <a:cs typeface="微软雅黑" panose="020B0503020204020204" charset="-122"/>
              </a:rPr>
              <a:t>表7报告了7种结果预测方法的超参数和对应的值</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635"/>
            <a:ext cx="12192001" cy="6715216"/>
            <a:chOff x="-1" y="-635"/>
            <a:chExt cx="12192001" cy="6715216"/>
          </a:xfrm>
        </p:grpSpPr>
        <p:pic>
          <p:nvPicPr>
            <p:cNvPr id="36" name="图片 35"/>
            <p:cNvPicPr>
              <a:picLocks noChangeAspect="1"/>
            </p:cNvPicPr>
            <p:nvPr/>
          </p:nvPicPr>
          <p:blipFill rotWithShape="1">
            <a:blip r:embed="rId1"/>
            <a:srcRect l="20133" b="45801"/>
            <a:stretch>
              <a:fillRect/>
            </a:stretch>
          </p:blipFill>
          <p:spPr>
            <a:xfrm>
              <a:off x="8146473" y="0"/>
              <a:ext cx="4045527" cy="3716977"/>
            </a:xfrm>
            <a:prstGeom prst="rect">
              <a:avLst/>
            </a:prstGeom>
          </p:spPr>
        </p:pic>
        <p:sp>
          <p:nvSpPr>
            <p:cNvPr id="37" name="矩形 36"/>
            <p:cNvSpPr/>
            <p:nvPr/>
          </p:nvSpPr>
          <p:spPr>
            <a:xfrm>
              <a:off x="-1" y="685346"/>
              <a:ext cx="12192000" cy="6029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indent="0" algn="just">
                <a:buNone/>
              </a:pPr>
              <a:r>
                <a:rPr lang="en-US" altLang="zh-CN" sz="2400" dirty="0">
                  <a:latin typeface="微软雅黑" panose="020B0503020204020204" charset="-122"/>
                  <a:ea typeface="微软雅黑" panose="020B0503020204020204" charset="-122"/>
                  <a:cs typeface="微软雅黑" panose="020B0503020204020204" charset="-122"/>
                  <a:sym typeface="+mn-ea"/>
                </a:rPr>
                <a:t>每个事件都有一组不同的属性，其中必须出现三个属性，即活动名称、时间戳和大小写id。</a:t>
              </a:r>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矩形 38"/>
            <p:cNvSpPr/>
            <p:nvPr/>
          </p:nvSpPr>
          <p:spPr>
            <a:xfrm>
              <a:off x="-1" y="-635"/>
              <a:ext cx="25273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4" name="Freeform 19"/>
          <p:cNvSpPr>
            <a:spLocks noEditPoints="1"/>
          </p:cNvSpPr>
          <p:nvPr/>
        </p:nvSpPr>
        <p:spPr bwMode="auto">
          <a:xfrm>
            <a:off x="6654800" y="4930140"/>
            <a:ext cx="312420" cy="315595"/>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latin typeface="Source Han Sans CN" panose="020B0500000000000000" pitchFamily="34" charset="-128"/>
              <a:ea typeface="Source Han Sans CN" panose="020B0500000000000000" pitchFamily="34" charset="-128"/>
              <a:cs typeface="+mn-ea"/>
              <a:sym typeface="+mn-lt"/>
            </a:endParaRPr>
          </a:p>
        </p:txBody>
      </p:sp>
      <p:sp>
        <p:nvSpPr>
          <p:cNvPr id="33" name="PA-文本框 6"/>
          <p:cNvSpPr txBox="1"/>
          <p:nvPr>
            <p:custDataLst>
              <p:tags r:id="rId2"/>
            </p:custDataLst>
          </p:nvPr>
        </p:nvSpPr>
        <p:spPr>
          <a:xfrm>
            <a:off x="443230" y="19685"/>
            <a:ext cx="6724650" cy="645160"/>
          </a:xfrm>
          <a:prstGeom prst="rect">
            <a:avLst/>
          </a:prstGeom>
          <a:noFill/>
        </p:spPr>
        <p:txBody>
          <a:bodyPr wrap="square" rtlCol="0">
            <a:spAutoFit/>
          </a:bodyPr>
          <a:p>
            <a:pPr lvl="0" indent="0" algn="just">
              <a:buClrTx/>
              <a:buSzTx/>
              <a:buFont typeface="Arial" panose="020B0604020202020204" pitchFamily="34" charset="0"/>
              <a:buNone/>
            </a:pPr>
            <a:r>
              <a:rPr lang="zh-CN" sz="3600" b="1" dirty="0">
                <a:solidFill>
                  <a:schemeClr val="accent1">
                    <a:lumMod val="75000"/>
                  </a:schemeClr>
                </a:solidFill>
                <a:latin typeface="微软雅黑" panose="020B0503020204020204" charset="-122"/>
                <a:ea typeface="微软雅黑" panose="020B0503020204020204" charset="-122"/>
                <a:sym typeface="+mn-ea"/>
              </a:rPr>
              <a:t>实验</a:t>
            </a:r>
            <a:endParaRPr lang="zh-CN" altLang="en-US" sz="3600" b="1" dirty="0">
              <a:solidFill>
                <a:schemeClr val="accent1">
                  <a:lumMod val="75000"/>
                </a:schemeClr>
              </a:solidFill>
              <a:latin typeface="微软雅黑" panose="020B0503020204020204" charset="-122"/>
              <a:ea typeface="微软雅黑" panose="020B0503020204020204" charset="-122"/>
              <a:sym typeface="+mn-ea"/>
            </a:endParaRPr>
          </a:p>
        </p:txBody>
      </p:sp>
      <mc:AlternateContent xmlns:mc="http://schemas.openxmlformats.org/markup-compatibility/2006" xmlns:p14="http://schemas.microsoft.com/office/powerpoint/2010/main">
        <mc:Choice Requires="p14">
          <p:contentPart r:id="rId3" p14:bwMode="auto">
            <p14:nvContentPartPr>
              <p14:cNvPr id="3" name="墨迹 2"/>
              <p14:cNvContentPartPr/>
              <p14:nvPr>
                <p:custDataLst>
                  <p:tags r:id="rId4"/>
                </p:custDataLst>
              </p14:nvPr>
            </p14:nvContentPartPr>
            <p14:xfrm>
              <a:off x="7291440" y="5872110"/>
              <a:ext cx="424080" cy="14760"/>
            </p14:xfrm>
          </p:contentPart>
        </mc:Choice>
        <mc:Fallback xmlns="">
          <p:pic>
            <p:nvPicPr>
              <p:cNvPr id="3" name="墨迹 2"/>
            </p:nvPicPr>
            <p:blipFill>
              <a:blip r:embed="rId5"/>
            </p:blipFill>
            <p:spPr>
              <a:xfrm>
                <a:off x="7291440" y="5872110"/>
                <a:ext cx="424080" cy="147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custDataLst>
                  <p:tags r:id="rId7"/>
                </p:custDataLst>
              </p14:nvPr>
            </p14:nvContentPartPr>
            <p14:xfrm>
              <a:off x="7277040" y="5862750"/>
              <a:ext cx="529200" cy="47880"/>
            </p14:xfrm>
          </p:contentPart>
        </mc:Choice>
        <mc:Fallback xmlns="">
          <p:pic>
            <p:nvPicPr>
              <p:cNvPr id="5" name="墨迹 4"/>
            </p:nvPicPr>
            <p:blipFill>
              <a:blip r:embed="rId8"/>
            </p:blipFill>
            <p:spPr>
              <a:xfrm>
                <a:off x="7277040" y="5862750"/>
                <a:ext cx="529200" cy="4788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custDataLst>
                  <p:tags r:id="rId10"/>
                </p:custDataLst>
              </p14:nvPr>
            </p14:nvContentPartPr>
            <p14:xfrm>
              <a:off x="7608660" y="5895870"/>
              <a:ext cx="157320" cy="14760"/>
            </p14:xfrm>
          </p:contentPart>
        </mc:Choice>
        <mc:Fallback xmlns="">
          <p:pic>
            <p:nvPicPr>
              <p:cNvPr id="6" name="墨迹 5"/>
            </p:nvPicPr>
            <p:blipFill>
              <a:blip r:embed="rId11"/>
            </p:blipFill>
            <p:spPr>
              <a:xfrm>
                <a:off x="7608660" y="5895870"/>
                <a:ext cx="157320" cy="1476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7" name="墨迹 6"/>
              <p14:cNvContentPartPr/>
              <p14:nvPr>
                <p:custDataLst>
                  <p:tags r:id="rId13"/>
                </p:custDataLst>
              </p14:nvPr>
            </p14:nvContentPartPr>
            <p14:xfrm>
              <a:off x="6919920" y="5610390"/>
              <a:ext cx="186120" cy="352800"/>
            </p14:xfrm>
          </p:contentPart>
        </mc:Choice>
        <mc:Fallback xmlns="">
          <p:pic>
            <p:nvPicPr>
              <p:cNvPr id="7" name="墨迹 6"/>
            </p:nvPicPr>
            <p:blipFill>
              <a:blip r:embed="rId14"/>
            </p:blipFill>
            <p:spPr>
              <a:xfrm>
                <a:off x="6919920" y="5610390"/>
                <a:ext cx="186120" cy="3528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8" name="墨迹 7"/>
              <p14:cNvContentPartPr/>
              <p14:nvPr>
                <p:custDataLst>
                  <p:tags r:id="rId16"/>
                </p:custDataLst>
              </p14:nvPr>
            </p14:nvContentPartPr>
            <p14:xfrm>
              <a:off x="7800840" y="5848350"/>
              <a:ext cx="576720" cy="57600"/>
            </p14:xfrm>
          </p:contentPart>
        </mc:Choice>
        <mc:Fallback xmlns="">
          <p:pic>
            <p:nvPicPr>
              <p:cNvPr id="8" name="墨迹 7"/>
            </p:nvPicPr>
            <p:blipFill>
              <a:blip r:embed="rId17"/>
            </p:blipFill>
            <p:spPr>
              <a:xfrm>
                <a:off x="7800840" y="5848350"/>
                <a:ext cx="576720" cy="57600"/>
              </a:xfrm>
              <a:prstGeom prst="rect"/>
            </p:spPr>
          </p:pic>
        </mc:Fallback>
      </mc:AlternateContent>
      <p:sp>
        <p:nvSpPr>
          <p:cNvPr id="9" name="文本框 8"/>
          <p:cNvSpPr txBox="1"/>
          <p:nvPr>
            <p:custDataLst>
              <p:tags r:id="rId18"/>
            </p:custDataLst>
          </p:nvPr>
        </p:nvSpPr>
        <p:spPr>
          <a:xfrm>
            <a:off x="443230" y="999490"/>
            <a:ext cx="11363325" cy="706755"/>
          </a:xfrm>
          <a:prstGeom prst="rect">
            <a:avLst/>
          </a:prstGeom>
          <a:noFill/>
        </p:spPr>
        <p:txBody>
          <a:bodyPr wrap="square" rtlCol="0">
            <a:spAutoFit/>
          </a:bodyPr>
          <a:p>
            <a:pPr indent="0" algn="just">
              <a:buFont typeface="Wingdings" panose="05000000000000000000" charset="0"/>
              <a:buNone/>
            </a:pPr>
            <a:r>
              <a:rPr lang="zh-CN" altLang="en-US" sz="2000">
                <a:latin typeface="微软雅黑" panose="020B0503020204020204" charset="-122"/>
                <a:ea typeface="微软雅黑" panose="020B0503020204020204" charset="-122"/>
                <a:sym typeface="+mn-ea"/>
              </a:rPr>
              <a:t>为了与相关方法进行比较，避免事件数量分布不均匀的影响，采用了</a:t>
            </a:r>
            <a:r>
              <a:rPr lang="zh-CN" altLang="en-US" sz="2000">
                <a:solidFill>
                  <a:schemeClr val="accent2">
                    <a:lumMod val="75000"/>
                  </a:schemeClr>
                </a:solidFill>
                <a:latin typeface="微软雅黑" panose="020B0503020204020204" charset="-122"/>
                <a:ea typeface="微软雅黑" panose="020B0503020204020204" charset="-122"/>
                <a:sym typeface="+mn-ea"/>
              </a:rPr>
              <a:t>加权形式</a:t>
            </a:r>
            <a:r>
              <a:rPr lang="zh-CN" altLang="en-US" sz="2000">
                <a:latin typeface="微软雅黑" panose="020B0503020204020204" charset="-122"/>
                <a:ea typeface="微软雅黑" panose="020B0503020204020204" charset="-122"/>
                <a:sym typeface="+mn-ea"/>
              </a:rPr>
              <a:t>计算了f-</a:t>
            </a:r>
            <a:r>
              <a:rPr lang="en-US" altLang="zh-CN" sz="2000">
                <a:latin typeface="微软雅黑" panose="020B0503020204020204" charset="-122"/>
                <a:ea typeface="微软雅黑" panose="020B0503020204020204" charset="-122"/>
                <a:sym typeface="+mn-ea"/>
              </a:rPr>
              <a:t>score</a:t>
            </a:r>
            <a:r>
              <a:rPr lang="zh-CN" altLang="en-US" sz="2000">
                <a:latin typeface="微软雅黑" panose="020B0503020204020204" charset="-122"/>
                <a:ea typeface="微软雅黑" panose="020B0503020204020204" charset="-122"/>
                <a:sym typeface="+mn-ea"/>
              </a:rPr>
              <a:t>和AUC。表8和表9报告了多任务预测方法和其他结果预测方法在6个真实事件日志上的AUC和f评分。</a:t>
            </a:r>
            <a:endParaRPr lang="zh-CN" altLang="en-US" sz="2000">
              <a:latin typeface="微软雅黑" panose="020B0503020204020204" charset="-122"/>
              <a:ea typeface="微软雅黑" panose="020B0503020204020204" charset="-122"/>
              <a:sym typeface="+mn-ea"/>
            </a:endParaRPr>
          </a:p>
        </p:txBody>
      </p:sp>
      <p:pic>
        <p:nvPicPr>
          <p:cNvPr id="11" name="图片 10"/>
          <p:cNvPicPr>
            <a:picLocks noChangeAspect="1"/>
          </p:cNvPicPr>
          <p:nvPr>
            <p:custDataLst>
              <p:tags r:id="rId19"/>
            </p:custDataLst>
          </p:nvPr>
        </p:nvPicPr>
        <p:blipFill>
          <a:blip r:embed="rId20"/>
          <a:stretch>
            <a:fillRect/>
          </a:stretch>
        </p:blipFill>
        <p:spPr>
          <a:xfrm>
            <a:off x="2263775" y="1732915"/>
            <a:ext cx="6941820" cy="3048000"/>
          </a:xfrm>
          <a:prstGeom prst="rect">
            <a:avLst/>
          </a:prstGeom>
        </p:spPr>
      </p:pic>
      <p:sp>
        <p:nvSpPr>
          <p:cNvPr id="2" name="文本框 1"/>
          <p:cNvSpPr txBox="1"/>
          <p:nvPr/>
        </p:nvSpPr>
        <p:spPr>
          <a:xfrm>
            <a:off x="897255" y="4807585"/>
            <a:ext cx="10904855" cy="2306955"/>
          </a:xfrm>
          <a:prstGeom prst="rect">
            <a:avLst/>
          </a:prstGeom>
          <a:noFill/>
        </p:spPr>
        <p:txBody>
          <a:bodyPr wrap="square" rtlCol="0">
            <a:spAutoFit/>
          </a:bodyPr>
          <a:p>
            <a:pPr marL="285750" indent="-285750" algn="just">
              <a:buFont typeface="Wingdings" panose="05000000000000000000" charset="0"/>
              <a:buChar char="ü"/>
            </a:pPr>
            <a:r>
              <a:rPr lang="zh-CN" altLang="en-US">
                <a:latin typeface="微软雅黑" panose="020B0503020204020204" charset="-122"/>
                <a:ea typeface="微软雅黑" panose="020B0503020204020204" charset="-122"/>
                <a:sym typeface="+mn-ea"/>
              </a:rPr>
              <a:t>多任务预测方法在大多数事件日志上普遍优于（或与其他预测方法相同）</a:t>
            </a:r>
            <a:endParaRPr lang="zh-CN" altLang="en-US">
              <a:latin typeface="微软雅黑" panose="020B0503020204020204" charset="-122"/>
              <a:ea typeface="微软雅黑" panose="020B0503020204020204" charset="-122"/>
              <a:sym typeface="+mn-ea"/>
            </a:endParaRPr>
          </a:p>
          <a:p>
            <a:pPr marL="285750" indent="-285750" algn="just">
              <a:buFont typeface="Wingdings" panose="05000000000000000000" charset="0"/>
              <a:buChar char="ü"/>
            </a:pPr>
            <a:endParaRPr lang="zh-CN" altLang="en-US">
              <a:latin typeface="微软雅黑" panose="020B0503020204020204" charset="-122"/>
              <a:ea typeface="微软雅黑" panose="020B0503020204020204" charset="-122"/>
              <a:sym typeface="+mn-ea"/>
            </a:endParaRPr>
          </a:p>
          <a:p>
            <a:pPr marL="285750" indent="-285750" algn="just">
              <a:buFont typeface="Wingdings" panose="05000000000000000000" charset="0"/>
              <a:buChar char="ü"/>
            </a:pPr>
            <a:r>
              <a:rPr lang="zh-CN" altLang="en-US">
                <a:latin typeface="微软雅黑" panose="020B0503020204020204" charset="-122"/>
                <a:ea typeface="微软雅黑" panose="020B0503020204020204" charset="-122"/>
                <a:sym typeface="+mn-ea"/>
              </a:rPr>
              <a:t>除了多任务预测方法外，没有一种预测方法能够在所有事件日志的Fscore上达到最佳性能</a:t>
            </a:r>
            <a:endParaRPr lang="zh-CN" altLang="en-US">
              <a:latin typeface="微软雅黑" panose="020B0503020204020204" charset="-122"/>
              <a:ea typeface="微软雅黑" panose="020B0503020204020204" charset="-122"/>
              <a:sym typeface="+mn-ea"/>
            </a:endParaRPr>
          </a:p>
          <a:p>
            <a:pPr marL="285750" indent="-285750" algn="just">
              <a:buFont typeface="Wingdings" panose="05000000000000000000" charset="0"/>
              <a:buChar char="ü"/>
            </a:pPr>
            <a:endParaRPr lang="zh-CN" altLang="en-US">
              <a:latin typeface="微软雅黑" panose="020B0503020204020204" charset="-122"/>
              <a:ea typeface="微软雅黑" panose="020B0503020204020204" charset="-122"/>
              <a:sym typeface="+mn-ea"/>
            </a:endParaRPr>
          </a:p>
          <a:p>
            <a:pPr marL="285750" indent="-285750" algn="just">
              <a:buFont typeface="Wingdings" panose="05000000000000000000" charset="0"/>
              <a:buChar char="ü"/>
            </a:pPr>
            <a:r>
              <a:rPr lang="zh-CN" altLang="en-US">
                <a:latin typeface="微软雅黑" panose="020B0503020204020204" charset="-122"/>
                <a:ea typeface="微软雅黑" panose="020B0503020204020204" charset="-122"/>
                <a:sym typeface="+mn-ea"/>
              </a:rPr>
              <a:t>虽然多任务预测方法在单个事件日志上的性能不如其他预测方法，但总体性能优于其他预测方法</a:t>
            </a:r>
            <a:endParaRPr lang="zh-CN" altLang="en-US">
              <a:latin typeface="微软雅黑" panose="020B0503020204020204" charset="-122"/>
              <a:ea typeface="微软雅黑" panose="020B0503020204020204" charset="-122"/>
              <a:sym typeface="+mn-ea"/>
            </a:endParaRPr>
          </a:p>
          <a:p>
            <a:pPr marL="285750" indent="-285750" algn="just">
              <a:buFont typeface="Wingdings" panose="05000000000000000000" charset="0"/>
              <a:buChar char="ü"/>
            </a:pPr>
            <a:endParaRPr lang="zh-CN" altLang="en-US">
              <a:latin typeface="微软雅黑" panose="020B0503020204020204" charset="-122"/>
              <a:ea typeface="微软雅黑" panose="020B0503020204020204" charset="-122"/>
              <a:sym typeface="+mn-ea"/>
            </a:endParaRPr>
          </a:p>
          <a:p>
            <a:pPr marL="285750" indent="-285750" algn="just">
              <a:buFont typeface="Wingdings" panose="05000000000000000000" charset="0"/>
              <a:buChar char="ü"/>
            </a:pPr>
            <a:r>
              <a:rPr lang="zh-CN" altLang="en-US">
                <a:latin typeface="微软雅黑" panose="020B0503020204020204" charset="-122"/>
                <a:ea typeface="微软雅黑" panose="020B0503020204020204" charset="-122"/>
                <a:sym typeface="+mn-ea"/>
              </a:rPr>
              <a:t>这足以证明本文中的多任务预测方法可以有效地应用于结果预测方法</a:t>
            </a:r>
            <a:endParaRPr lang="zh-CN" altLang="en-US">
              <a:latin typeface="微软雅黑" panose="020B0503020204020204" charset="-122"/>
              <a:ea typeface="微软雅黑" panose="020B0503020204020204" charset="-122"/>
              <a:sym typeface="+mn-ea"/>
            </a:endParaRPr>
          </a:p>
          <a:p>
            <a:pPr algn="just"/>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635"/>
            <a:ext cx="12192001" cy="6715216"/>
            <a:chOff x="-1" y="-635"/>
            <a:chExt cx="12192001" cy="6715216"/>
          </a:xfrm>
        </p:grpSpPr>
        <p:pic>
          <p:nvPicPr>
            <p:cNvPr id="36" name="图片 35"/>
            <p:cNvPicPr>
              <a:picLocks noChangeAspect="1"/>
            </p:cNvPicPr>
            <p:nvPr/>
          </p:nvPicPr>
          <p:blipFill rotWithShape="1">
            <a:blip r:embed="rId1"/>
            <a:srcRect l="20133" b="45801"/>
            <a:stretch>
              <a:fillRect/>
            </a:stretch>
          </p:blipFill>
          <p:spPr>
            <a:xfrm>
              <a:off x="8146473" y="0"/>
              <a:ext cx="4045527" cy="3716977"/>
            </a:xfrm>
            <a:prstGeom prst="rect">
              <a:avLst/>
            </a:prstGeom>
          </p:spPr>
        </p:pic>
        <p:sp>
          <p:nvSpPr>
            <p:cNvPr id="37" name="矩形 36"/>
            <p:cNvSpPr/>
            <p:nvPr/>
          </p:nvSpPr>
          <p:spPr>
            <a:xfrm>
              <a:off x="-1" y="685346"/>
              <a:ext cx="12192000" cy="6029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indent="0" algn="just">
                <a:buNone/>
              </a:pPr>
              <a:r>
                <a:rPr lang="en-US" altLang="zh-CN" sz="2400" dirty="0">
                  <a:latin typeface="微软雅黑" panose="020B0503020204020204" charset="-122"/>
                  <a:ea typeface="微软雅黑" panose="020B0503020204020204" charset="-122"/>
                  <a:cs typeface="微软雅黑" panose="020B0503020204020204" charset="-122"/>
                  <a:sym typeface="+mn-ea"/>
                </a:rPr>
                <a:t>每个事件都有一组不同的属性，其中必须出现三个属性，即活动名称、时间戳和大小写id。</a:t>
              </a:r>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矩形 38"/>
            <p:cNvSpPr/>
            <p:nvPr/>
          </p:nvSpPr>
          <p:spPr>
            <a:xfrm>
              <a:off x="-1" y="-635"/>
              <a:ext cx="25273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4" name="Freeform 19"/>
          <p:cNvSpPr>
            <a:spLocks noEditPoints="1"/>
          </p:cNvSpPr>
          <p:nvPr/>
        </p:nvSpPr>
        <p:spPr bwMode="auto">
          <a:xfrm>
            <a:off x="6654800" y="4930140"/>
            <a:ext cx="312420" cy="315595"/>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latin typeface="Source Han Sans CN" panose="020B0500000000000000" pitchFamily="34" charset="-128"/>
              <a:ea typeface="Source Han Sans CN" panose="020B0500000000000000" pitchFamily="34" charset="-128"/>
              <a:cs typeface="+mn-ea"/>
              <a:sym typeface="+mn-lt"/>
            </a:endParaRPr>
          </a:p>
        </p:txBody>
      </p:sp>
      <p:sp>
        <p:nvSpPr>
          <p:cNvPr id="33" name="PA-文本框 6"/>
          <p:cNvSpPr txBox="1"/>
          <p:nvPr>
            <p:custDataLst>
              <p:tags r:id="rId2"/>
            </p:custDataLst>
          </p:nvPr>
        </p:nvSpPr>
        <p:spPr>
          <a:xfrm>
            <a:off x="443230" y="19685"/>
            <a:ext cx="6724650" cy="645160"/>
          </a:xfrm>
          <a:prstGeom prst="rect">
            <a:avLst/>
          </a:prstGeom>
          <a:noFill/>
        </p:spPr>
        <p:txBody>
          <a:bodyPr wrap="square" rtlCol="0">
            <a:spAutoFit/>
          </a:bodyPr>
          <a:p>
            <a:pPr lvl="0" indent="0" algn="just">
              <a:buClrTx/>
              <a:buSzTx/>
              <a:buFont typeface="Arial" panose="020B0604020202020204" pitchFamily="34" charset="0"/>
              <a:buNone/>
            </a:pPr>
            <a:r>
              <a:rPr lang="zh-CN" sz="3600" b="1" dirty="0">
                <a:solidFill>
                  <a:schemeClr val="accent1">
                    <a:lumMod val="75000"/>
                  </a:schemeClr>
                </a:solidFill>
                <a:latin typeface="微软雅黑" panose="020B0503020204020204" charset="-122"/>
                <a:ea typeface="微软雅黑" panose="020B0503020204020204" charset="-122"/>
                <a:sym typeface="+mn-ea"/>
              </a:rPr>
              <a:t>实验</a:t>
            </a:r>
            <a:endParaRPr lang="zh-CN" altLang="en-US" sz="3600" b="1" dirty="0">
              <a:solidFill>
                <a:schemeClr val="accent1">
                  <a:lumMod val="75000"/>
                </a:schemeClr>
              </a:solidFill>
              <a:latin typeface="微软雅黑" panose="020B0503020204020204" charset="-122"/>
              <a:ea typeface="微软雅黑" panose="020B0503020204020204" charset="-122"/>
              <a:sym typeface="+mn-ea"/>
            </a:endParaRPr>
          </a:p>
        </p:txBody>
      </p:sp>
      <mc:AlternateContent xmlns:mc="http://schemas.openxmlformats.org/markup-compatibility/2006" xmlns:p14="http://schemas.microsoft.com/office/powerpoint/2010/main">
        <mc:Choice Requires="p14">
          <p:contentPart r:id="rId3" p14:bwMode="auto">
            <p14:nvContentPartPr>
              <p14:cNvPr id="3" name="墨迹 2"/>
              <p14:cNvContentPartPr/>
              <p14:nvPr>
                <p:custDataLst>
                  <p:tags r:id="rId4"/>
                </p:custDataLst>
              </p14:nvPr>
            </p14:nvContentPartPr>
            <p14:xfrm>
              <a:off x="7291440" y="5872110"/>
              <a:ext cx="424080" cy="14760"/>
            </p14:xfrm>
          </p:contentPart>
        </mc:Choice>
        <mc:Fallback xmlns="">
          <p:pic>
            <p:nvPicPr>
              <p:cNvPr id="3" name="墨迹 2"/>
            </p:nvPicPr>
            <p:blipFill>
              <a:blip r:embed="rId5"/>
            </p:blipFill>
            <p:spPr>
              <a:xfrm>
                <a:off x="7291440" y="5872110"/>
                <a:ext cx="424080" cy="147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custDataLst>
                  <p:tags r:id="rId7"/>
                </p:custDataLst>
              </p14:nvPr>
            </p14:nvContentPartPr>
            <p14:xfrm>
              <a:off x="7277040" y="5862750"/>
              <a:ext cx="529200" cy="47880"/>
            </p14:xfrm>
          </p:contentPart>
        </mc:Choice>
        <mc:Fallback xmlns="">
          <p:pic>
            <p:nvPicPr>
              <p:cNvPr id="5" name="墨迹 4"/>
            </p:nvPicPr>
            <p:blipFill>
              <a:blip r:embed="rId8"/>
            </p:blipFill>
            <p:spPr>
              <a:xfrm>
                <a:off x="7277040" y="5862750"/>
                <a:ext cx="529200" cy="4788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custDataLst>
                  <p:tags r:id="rId10"/>
                </p:custDataLst>
              </p14:nvPr>
            </p14:nvContentPartPr>
            <p14:xfrm>
              <a:off x="7608660" y="5895870"/>
              <a:ext cx="157320" cy="14760"/>
            </p14:xfrm>
          </p:contentPart>
        </mc:Choice>
        <mc:Fallback xmlns="">
          <p:pic>
            <p:nvPicPr>
              <p:cNvPr id="6" name="墨迹 5"/>
            </p:nvPicPr>
            <p:blipFill>
              <a:blip r:embed="rId11"/>
            </p:blipFill>
            <p:spPr>
              <a:xfrm>
                <a:off x="7608660" y="5895870"/>
                <a:ext cx="157320" cy="1476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7" name="墨迹 6"/>
              <p14:cNvContentPartPr/>
              <p14:nvPr>
                <p:custDataLst>
                  <p:tags r:id="rId13"/>
                </p:custDataLst>
              </p14:nvPr>
            </p14:nvContentPartPr>
            <p14:xfrm>
              <a:off x="6919920" y="5610390"/>
              <a:ext cx="186120" cy="352800"/>
            </p14:xfrm>
          </p:contentPart>
        </mc:Choice>
        <mc:Fallback xmlns="">
          <p:pic>
            <p:nvPicPr>
              <p:cNvPr id="7" name="墨迹 6"/>
            </p:nvPicPr>
            <p:blipFill>
              <a:blip r:embed="rId14"/>
            </p:blipFill>
            <p:spPr>
              <a:xfrm>
                <a:off x="6919920" y="5610390"/>
                <a:ext cx="186120" cy="3528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8" name="墨迹 7"/>
              <p14:cNvContentPartPr/>
              <p14:nvPr>
                <p:custDataLst>
                  <p:tags r:id="rId16"/>
                </p:custDataLst>
              </p14:nvPr>
            </p14:nvContentPartPr>
            <p14:xfrm>
              <a:off x="7800840" y="5848350"/>
              <a:ext cx="576720" cy="57600"/>
            </p14:xfrm>
          </p:contentPart>
        </mc:Choice>
        <mc:Fallback xmlns="">
          <p:pic>
            <p:nvPicPr>
              <p:cNvPr id="8" name="墨迹 7"/>
            </p:nvPicPr>
            <p:blipFill>
              <a:blip r:embed="rId17"/>
            </p:blipFill>
            <p:spPr>
              <a:xfrm>
                <a:off x="7800840" y="5848350"/>
                <a:ext cx="576720" cy="57600"/>
              </a:xfrm>
              <a:prstGeom prst="rect"/>
            </p:spPr>
          </p:pic>
        </mc:Fallback>
      </mc:AlternateContent>
      <p:sp>
        <p:nvSpPr>
          <p:cNvPr id="9" name="文本框 8"/>
          <p:cNvSpPr txBox="1"/>
          <p:nvPr>
            <p:custDataLst>
              <p:tags r:id="rId18"/>
            </p:custDataLst>
          </p:nvPr>
        </p:nvSpPr>
        <p:spPr>
          <a:xfrm>
            <a:off x="443230" y="999490"/>
            <a:ext cx="11363325" cy="1322070"/>
          </a:xfrm>
          <a:prstGeom prst="rect">
            <a:avLst/>
          </a:prstGeom>
          <a:noFill/>
        </p:spPr>
        <p:txBody>
          <a:bodyPr wrap="square" rtlCol="0">
            <a:spAutoFit/>
          </a:bodyPr>
          <a:p>
            <a:pPr indent="0" algn="just">
              <a:buFont typeface="Wingdings" panose="05000000000000000000" charset="0"/>
              <a:buNone/>
            </a:pPr>
            <a:r>
              <a:rPr lang="zh-CN" altLang="en-US" sz="2000">
                <a:latin typeface="微软雅黑" panose="020B0503020204020204" charset="-122"/>
                <a:ea typeface="微软雅黑" panose="020B0503020204020204" charset="-122"/>
                <a:sym typeface="+mn-ea"/>
              </a:rPr>
              <a:t>在本一节中，使用</a:t>
            </a:r>
            <a:r>
              <a:rPr lang="zh-CN" altLang="en-US" sz="2000">
                <a:solidFill>
                  <a:schemeClr val="accent2">
                    <a:lumMod val="75000"/>
                  </a:schemeClr>
                </a:solidFill>
                <a:latin typeface="微软雅黑" panose="020B0503020204020204" charset="-122"/>
                <a:ea typeface="微软雅黑" panose="020B0503020204020204" charset="-122"/>
                <a:sym typeface="+mn-ea"/>
              </a:rPr>
              <a:t>弗里德曼检验</a:t>
            </a:r>
            <a:r>
              <a:rPr lang="zh-CN" altLang="en-US" sz="2000">
                <a:latin typeface="微软雅黑" panose="020B0503020204020204" charset="-122"/>
                <a:ea typeface="微软雅黑" panose="020B0503020204020204" charset="-122"/>
                <a:sym typeface="+mn-ea"/>
              </a:rPr>
              <a:t>对这些方法进行排序，</a:t>
            </a:r>
            <a:r>
              <a:rPr lang="zh-CN" altLang="en-US" sz="2000">
                <a:solidFill>
                  <a:schemeClr val="accent2">
                    <a:lumMod val="75000"/>
                  </a:schemeClr>
                </a:solidFill>
                <a:latin typeface="微软雅黑" panose="020B0503020204020204" charset="-122"/>
                <a:ea typeface="微软雅黑" panose="020B0503020204020204" charset="-122"/>
                <a:sym typeface="+mn-ea"/>
              </a:rPr>
              <a:t>以统计检验这些方法是否具有统计学意义</a:t>
            </a:r>
            <a:r>
              <a:rPr lang="zh-CN" altLang="en-US" sz="2000">
                <a:latin typeface="微软雅黑" panose="020B0503020204020204" charset="-122"/>
                <a:ea typeface="微软雅黑" panose="020B0503020204020204" charset="-122"/>
                <a:sym typeface="+mn-ea"/>
              </a:rPr>
              <a:t>。它是一种非参数测试，通常用于在多个数据集上比较多个方法的性能。根据每种方法在每个数据集上的性能结果，对每种方法的性能进行排序。最后，求平均值，得到每种方法的序数值的平均值。</a:t>
            </a:r>
            <a:endParaRPr lang="zh-CN" altLang="en-US" sz="2000">
              <a:latin typeface="微软雅黑" panose="020B0503020204020204" charset="-122"/>
              <a:ea typeface="微软雅黑" panose="020B0503020204020204" charset="-122"/>
              <a:sym typeface="+mn-ea"/>
            </a:endParaRPr>
          </a:p>
          <a:p>
            <a:pPr indent="0" algn="just">
              <a:buFont typeface="Wingdings" panose="05000000000000000000" charset="0"/>
              <a:buNone/>
            </a:pPr>
            <a:endParaRPr lang="zh-CN" altLang="en-US" sz="2000">
              <a:latin typeface="微软雅黑" panose="020B0503020204020204" charset="-122"/>
              <a:ea typeface="微软雅黑" panose="020B0503020204020204" charset="-122"/>
              <a:sym typeface="+mn-ea"/>
            </a:endParaRPr>
          </a:p>
        </p:txBody>
      </p:sp>
      <p:pic>
        <p:nvPicPr>
          <p:cNvPr id="2" name="图片 1"/>
          <p:cNvPicPr>
            <a:picLocks noChangeAspect="1"/>
          </p:cNvPicPr>
          <p:nvPr>
            <p:custDataLst>
              <p:tags r:id="rId19"/>
            </p:custDataLst>
          </p:nvPr>
        </p:nvPicPr>
        <p:blipFill>
          <a:blip r:embed="rId20"/>
          <a:stretch>
            <a:fillRect/>
          </a:stretch>
        </p:blipFill>
        <p:spPr>
          <a:xfrm>
            <a:off x="82550" y="3084195"/>
            <a:ext cx="6598285" cy="3093720"/>
          </a:xfrm>
          <a:prstGeom prst="rect">
            <a:avLst/>
          </a:prstGeom>
        </p:spPr>
      </p:pic>
      <p:sp>
        <p:nvSpPr>
          <p:cNvPr id="4" name="文本框 3"/>
          <p:cNvSpPr txBox="1"/>
          <p:nvPr/>
        </p:nvSpPr>
        <p:spPr>
          <a:xfrm>
            <a:off x="6655435" y="2306955"/>
            <a:ext cx="5567045" cy="4843780"/>
          </a:xfrm>
          <a:prstGeom prst="rect">
            <a:avLst/>
          </a:prstGeom>
          <a:noFill/>
        </p:spPr>
        <p:txBody>
          <a:bodyPr wrap="square" rtlCol="0">
            <a:noAutofit/>
          </a:bodyPr>
          <a:p>
            <a:r>
              <a:rPr lang="zh-CN" altLang="en-US">
                <a:latin typeface="微软雅黑" panose="020B0503020204020204" charset="-122"/>
                <a:ea typeface="微软雅黑" panose="020B0503020204020204" charset="-122"/>
                <a:sym typeface="+mn-ea"/>
              </a:rPr>
              <a:t>最终的测试结果得到了一个弗里德曼测试图，</a:t>
            </a:r>
            <a:endParaRPr lang="zh-CN" altLang="en-US">
              <a:latin typeface="微软雅黑" panose="020B0503020204020204" charset="-122"/>
              <a:ea typeface="微软雅黑" panose="020B0503020204020204" charset="-122"/>
              <a:sym typeface="+mn-ea"/>
            </a:endParaRPr>
          </a:p>
          <a:p>
            <a:endParaRPr lang="zh-CN" altLang="en-US">
              <a:latin typeface="微软雅黑" panose="020B0503020204020204" charset="-122"/>
              <a:ea typeface="微软雅黑" panose="020B0503020204020204" charset="-122"/>
              <a:sym typeface="+mn-ea"/>
            </a:endParaRPr>
          </a:p>
          <a:p>
            <a:r>
              <a:rPr lang="zh-CN" altLang="en-US">
                <a:latin typeface="微软雅黑" panose="020B0503020204020204" charset="-122"/>
                <a:ea typeface="微软雅黑" panose="020B0503020204020204" charset="-122"/>
                <a:sym typeface="+mn-ea"/>
              </a:rPr>
              <a:t>结果表明，</a:t>
            </a:r>
            <a:r>
              <a:rPr lang="en-US" altLang="zh-CN">
                <a:latin typeface="微软雅黑" panose="020B0503020204020204" charset="-122"/>
                <a:ea typeface="微软雅黑" panose="020B0503020204020204" charset="-122"/>
                <a:sym typeface="+mn-ea"/>
              </a:rPr>
              <a:t>ORANGE</a:t>
            </a:r>
            <a:r>
              <a:rPr lang="zh-CN" altLang="en-US">
                <a:latin typeface="微软雅黑" panose="020B0503020204020204" charset="-122"/>
                <a:ea typeface="微软雅黑" panose="020B0503020204020204" charset="-122"/>
                <a:sym typeface="+mn-ea"/>
              </a:rPr>
              <a:t>在AUC方面的性能最好，这可能是因为</a:t>
            </a:r>
            <a:r>
              <a:rPr lang="en-US" altLang="zh-CN">
                <a:latin typeface="微软雅黑" panose="020B0503020204020204" charset="-122"/>
                <a:ea typeface="微软雅黑" panose="020B0503020204020204" charset="-122"/>
                <a:sym typeface="+mn-ea"/>
              </a:rPr>
              <a:t>ORANGE</a:t>
            </a:r>
            <a:r>
              <a:rPr lang="zh-CN" altLang="en-US">
                <a:latin typeface="微软雅黑" panose="020B0503020204020204" charset="-122"/>
                <a:ea typeface="微软雅黑" panose="020B0503020204020204" charset="-122"/>
                <a:sym typeface="+mn-ea"/>
              </a:rPr>
              <a:t>经过了一个复杂的预处理阶段来建模跟踪特征之间可能的相关模式。多任务预测方法表现在第二位。</a:t>
            </a:r>
            <a:endParaRPr lang="zh-CN" altLang="en-US">
              <a:latin typeface="微软雅黑" panose="020B0503020204020204" charset="-122"/>
              <a:ea typeface="微软雅黑" panose="020B0503020204020204" charset="-122"/>
              <a:sym typeface="+mn-ea"/>
            </a:endParaRPr>
          </a:p>
          <a:p>
            <a:endParaRPr lang="zh-CN" altLang="en-US">
              <a:latin typeface="微软雅黑" panose="020B0503020204020204" charset="-122"/>
              <a:ea typeface="微软雅黑" panose="020B0503020204020204" charset="-122"/>
              <a:sym typeface="+mn-ea"/>
            </a:endParaRPr>
          </a:p>
          <a:p>
            <a:r>
              <a:rPr lang="zh-CN" altLang="en-US">
                <a:latin typeface="微软雅黑" panose="020B0503020204020204" charset="-122"/>
                <a:ea typeface="微软雅黑" panose="020B0503020204020204" charset="-122"/>
                <a:sym typeface="+mn-ea"/>
              </a:rPr>
              <a:t>多任务预测方法没有经过一个复杂的预处理阶段。训练前任务MAM简单地使用未标记的轨迹作为输入。</a:t>
            </a:r>
            <a:endParaRPr lang="zh-CN" altLang="en-US">
              <a:latin typeface="微软雅黑" panose="020B0503020204020204" charset="-122"/>
              <a:ea typeface="微软雅黑" panose="020B0503020204020204" charset="-122"/>
              <a:sym typeface="+mn-ea"/>
            </a:endParaRPr>
          </a:p>
          <a:p>
            <a:endParaRPr lang="zh-CN" altLang="en-US">
              <a:latin typeface="微软雅黑" panose="020B0503020204020204" charset="-122"/>
              <a:ea typeface="微软雅黑" panose="020B0503020204020204" charset="-122"/>
              <a:sym typeface="+mn-ea"/>
            </a:endParaRPr>
          </a:p>
          <a:p>
            <a:r>
              <a:rPr lang="zh-CN" altLang="en-US">
                <a:latin typeface="微软雅黑" panose="020B0503020204020204" charset="-122"/>
                <a:ea typeface="微软雅黑" panose="020B0503020204020204" charset="-122"/>
                <a:sym typeface="+mn-ea"/>
              </a:rPr>
              <a:t>在f分数方面，多任务预测方法的表现优于其他结果预测方法，</a:t>
            </a:r>
            <a:r>
              <a:rPr lang="en-US" altLang="zh-CN">
                <a:latin typeface="微软雅黑" panose="020B0503020204020204" charset="-122"/>
                <a:ea typeface="微软雅黑" panose="020B0503020204020204" charset="-122"/>
                <a:sym typeface="+mn-ea"/>
              </a:rPr>
              <a:t>ORANGE</a:t>
            </a:r>
            <a:r>
              <a:rPr lang="zh-CN" altLang="en-US">
                <a:latin typeface="微软雅黑" panose="020B0503020204020204" charset="-122"/>
                <a:ea typeface="微软雅黑" panose="020B0503020204020204" charset="-122"/>
                <a:sym typeface="+mn-ea"/>
              </a:rPr>
              <a:t>排名第二，SVM表现最差。此外，多任务预测方法与SVM在性能上存在显著差异。</a:t>
            </a:r>
            <a:endParaRPr lang="zh-CN" altLang="en-US">
              <a:latin typeface="微软雅黑" panose="020B0503020204020204" charset="-122"/>
              <a:ea typeface="微软雅黑" panose="020B0503020204020204" charset="-122"/>
              <a:sym typeface="+mn-ea"/>
            </a:endParaRPr>
          </a:p>
          <a:p>
            <a:endParaRPr lang="zh-CN" altLang="en-US">
              <a:latin typeface="微软雅黑" panose="020B0503020204020204" charset="-122"/>
              <a:ea typeface="微软雅黑" panose="020B0503020204020204" charset="-122"/>
              <a:sym typeface="+mn-ea"/>
            </a:endParaRPr>
          </a:p>
          <a:p>
            <a:r>
              <a:rPr lang="zh-CN" altLang="en-US">
                <a:latin typeface="微软雅黑" panose="020B0503020204020204" charset="-122"/>
                <a:ea typeface="微软雅黑" panose="020B0503020204020204" charset="-122"/>
                <a:sym typeface="+mn-ea"/>
              </a:rPr>
              <a:t>与表8和表9得出的结论一致，多任务预测方法的整体性能良好，可以有效地应用于结果预测任务。</a:t>
            </a:r>
            <a:endParaRPr lang="zh-CN" altLang="en-US">
              <a:latin typeface="微软雅黑" panose="020B0503020204020204" charset="-122"/>
              <a:ea typeface="微软雅黑" panose="020B0503020204020204" charset="-122"/>
              <a:sym typeface="+mn-ea"/>
            </a:endParaRPr>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635"/>
            <a:ext cx="12192001" cy="6715216"/>
            <a:chOff x="-1" y="-635"/>
            <a:chExt cx="12192001" cy="6715216"/>
          </a:xfrm>
        </p:grpSpPr>
        <p:pic>
          <p:nvPicPr>
            <p:cNvPr id="36" name="图片 35"/>
            <p:cNvPicPr>
              <a:picLocks noChangeAspect="1"/>
            </p:cNvPicPr>
            <p:nvPr/>
          </p:nvPicPr>
          <p:blipFill rotWithShape="1">
            <a:blip r:embed="rId1"/>
            <a:srcRect l="20133" b="45801"/>
            <a:stretch>
              <a:fillRect/>
            </a:stretch>
          </p:blipFill>
          <p:spPr>
            <a:xfrm>
              <a:off x="8146473" y="0"/>
              <a:ext cx="4045527" cy="3716977"/>
            </a:xfrm>
            <a:prstGeom prst="rect">
              <a:avLst/>
            </a:prstGeom>
          </p:spPr>
        </p:pic>
        <p:sp>
          <p:nvSpPr>
            <p:cNvPr id="37" name="矩形 36"/>
            <p:cNvSpPr/>
            <p:nvPr/>
          </p:nvSpPr>
          <p:spPr>
            <a:xfrm>
              <a:off x="-1" y="685346"/>
              <a:ext cx="12192000" cy="6029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indent="0" algn="just">
                <a:buNone/>
              </a:pPr>
              <a:r>
                <a:rPr lang="en-US" altLang="zh-CN" sz="2400" dirty="0">
                  <a:latin typeface="微软雅黑" panose="020B0503020204020204" charset="-122"/>
                  <a:ea typeface="微软雅黑" panose="020B0503020204020204" charset="-122"/>
                  <a:cs typeface="微软雅黑" panose="020B0503020204020204" charset="-122"/>
                  <a:sym typeface="+mn-ea"/>
                </a:rPr>
                <a:t>每个事件都有一组不同的属性，其中必须出现三个属性，即活动名称、时间戳和大小写id。</a:t>
              </a:r>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矩形 38"/>
            <p:cNvSpPr/>
            <p:nvPr/>
          </p:nvSpPr>
          <p:spPr>
            <a:xfrm>
              <a:off x="-1" y="-635"/>
              <a:ext cx="25273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4" name="Freeform 19"/>
          <p:cNvSpPr>
            <a:spLocks noEditPoints="1"/>
          </p:cNvSpPr>
          <p:nvPr/>
        </p:nvSpPr>
        <p:spPr bwMode="auto">
          <a:xfrm>
            <a:off x="6654800" y="4930140"/>
            <a:ext cx="312420" cy="315595"/>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latin typeface="Source Han Sans CN" panose="020B0500000000000000" pitchFamily="34" charset="-128"/>
              <a:ea typeface="Source Han Sans CN" panose="020B0500000000000000" pitchFamily="34" charset="-128"/>
              <a:cs typeface="+mn-ea"/>
              <a:sym typeface="+mn-lt"/>
            </a:endParaRPr>
          </a:p>
        </p:txBody>
      </p:sp>
      <p:sp>
        <p:nvSpPr>
          <p:cNvPr id="33" name="PA-文本框 6"/>
          <p:cNvSpPr txBox="1"/>
          <p:nvPr>
            <p:custDataLst>
              <p:tags r:id="rId2"/>
            </p:custDataLst>
          </p:nvPr>
        </p:nvSpPr>
        <p:spPr>
          <a:xfrm>
            <a:off x="443230" y="19685"/>
            <a:ext cx="6724650" cy="645160"/>
          </a:xfrm>
          <a:prstGeom prst="rect">
            <a:avLst/>
          </a:prstGeom>
          <a:noFill/>
        </p:spPr>
        <p:txBody>
          <a:bodyPr wrap="square" rtlCol="0">
            <a:spAutoFit/>
          </a:bodyPr>
          <a:p>
            <a:pPr lvl="0" indent="0" algn="just">
              <a:buClrTx/>
              <a:buSzTx/>
              <a:buFont typeface="Arial" panose="020B0604020202020204" pitchFamily="34" charset="0"/>
              <a:buNone/>
            </a:pPr>
            <a:r>
              <a:rPr lang="zh-CN" sz="3600" b="1" dirty="0">
                <a:solidFill>
                  <a:schemeClr val="accent1">
                    <a:lumMod val="75000"/>
                  </a:schemeClr>
                </a:solidFill>
                <a:latin typeface="微软雅黑" panose="020B0503020204020204" charset="-122"/>
                <a:ea typeface="微软雅黑" panose="020B0503020204020204" charset="-122"/>
                <a:sym typeface="+mn-ea"/>
              </a:rPr>
              <a:t>实验</a:t>
            </a:r>
            <a:endParaRPr lang="zh-CN" altLang="en-US" sz="3600" b="1" dirty="0">
              <a:solidFill>
                <a:schemeClr val="accent1">
                  <a:lumMod val="75000"/>
                </a:schemeClr>
              </a:solidFill>
              <a:latin typeface="微软雅黑" panose="020B0503020204020204" charset="-122"/>
              <a:ea typeface="微软雅黑" panose="020B0503020204020204" charset="-122"/>
              <a:sym typeface="+mn-ea"/>
            </a:endParaRPr>
          </a:p>
        </p:txBody>
      </p:sp>
      <mc:AlternateContent xmlns:mc="http://schemas.openxmlformats.org/markup-compatibility/2006" xmlns:p14="http://schemas.microsoft.com/office/powerpoint/2010/main">
        <mc:Choice Requires="p14">
          <p:contentPart r:id="rId3" p14:bwMode="auto">
            <p14:nvContentPartPr>
              <p14:cNvPr id="3" name="墨迹 2"/>
              <p14:cNvContentPartPr/>
              <p14:nvPr>
                <p:custDataLst>
                  <p:tags r:id="rId4"/>
                </p:custDataLst>
              </p14:nvPr>
            </p14:nvContentPartPr>
            <p14:xfrm>
              <a:off x="7291440" y="5872110"/>
              <a:ext cx="424080" cy="14760"/>
            </p14:xfrm>
          </p:contentPart>
        </mc:Choice>
        <mc:Fallback xmlns="">
          <p:pic>
            <p:nvPicPr>
              <p:cNvPr id="3" name="墨迹 2"/>
            </p:nvPicPr>
            <p:blipFill>
              <a:blip r:embed="rId5"/>
            </p:blipFill>
            <p:spPr>
              <a:xfrm>
                <a:off x="7291440" y="5872110"/>
                <a:ext cx="424080" cy="147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custDataLst>
                  <p:tags r:id="rId7"/>
                </p:custDataLst>
              </p14:nvPr>
            </p14:nvContentPartPr>
            <p14:xfrm>
              <a:off x="7277040" y="5862750"/>
              <a:ext cx="529200" cy="47880"/>
            </p14:xfrm>
          </p:contentPart>
        </mc:Choice>
        <mc:Fallback xmlns="">
          <p:pic>
            <p:nvPicPr>
              <p:cNvPr id="5" name="墨迹 4"/>
            </p:nvPicPr>
            <p:blipFill>
              <a:blip r:embed="rId8"/>
            </p:blipFill>
            <p:spPr>
              <a:xfrm>
                <a:off x="7277040" y="5862750"/>
                <a:ext cx="529200" cy="4788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custDataLst>
                  <p:tags r:id="rId10"/>
                </p:custDataLst>
              </p14:nvPr>
            </p14:nvContentPartPr>
            <p14:xfrm>
              <a:off x="7608660" y="5895870"/>
              <a:ext cx="157320" cy="14760"/>
            </p14:xfrm>
          </p:contentPart>
        </mc:Choice>
        <mc:Fallback xmlns="">
          <p:pic>
            <p:nvPicPr>
              <p:cNvPr id="6" name="墨迹 5"/>
            </p:nvPicPr>
            <p:blipFill>
              <a:blip r:embed="rId11"/>
            </p:blipFill>
            <p:spPr>
              <a:xfrm>
                <a:off x="7608660" y="5895870"/>
                <a:ext cx="157320" cy="1476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7" name="墨迹 6"/>
              <p14:cNvContentPartPr/>
              <p14:nvPr>
                <p:custDataLst>
                  <p:tags r:id="rId13"/>
                </p:custDataLst>
              </p14:nvPr>
            </p14:nvContentPartPr>
            <p14:xfrm>
              <a:off x="6919920" y="5610390"/>
              <a:ext cx="186120" cy="352800"/>
            </p14:xfrm>
          </p:contentPart>
        </mc:Choice>
        <mc:Fallback xmlns="">
          <p:pic>
            <p:nvPicPr>
              <p:cNvPr id="7" name="墨迹 6"/>
            </p:nvPicPr>
            <p:blipFill>
              <a:blip r:embed="rId14"/>
            </p:blipFill>
            <p:spPr>
              <a:xfrm>
                <a:off x="6919920" y="5610390"/>
                <a:ext cx="186120" cy="3528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8" name="墨迹 7"/>
              <p14:cNvContentPartPr/>
              <p14:nvPr>
                <p:custDataLst>
                  <p:tags r:id="rId16"/>
                </p:custDataLst>
              </p14:nvPr>
            </p14:nvContentPartPr>
            <p14:xfrm>
              <a:off x="7800840" y="5848350"/>
              <a:ext cx="576720" cy="57600"/>
            </p14:xfrm>
          </p:contentPart>
        </mc:Choice>
        <mc:Fallback xmlns="">
          <p:pic>
            <p:nvPicPr>
              <p:cNvPr id="8" name="墨迹 7"/>
            </p:nvPicPr>
            <p:blipFill>
              <a:blip r:embed="rId17"/>
            </p:blipFill>
            <p:spPr>
              <a:xfrm>
                <a:off x="7800840" y="5848350"/>
                <a:ext cx="576720" cy="57600"/>
              </a:xfrm>
              <a:prstGeom prst="rect"/>
            </p:spPr>
          </p:pic>
        </mc:Fallback>
      </mc:AlternateContent>
      <p:sp>
        <p:nvSpPr>
          <p:cNvPr id="13" name="文本框 12"/>
          <p:cNvSpPr txBox="1"/>
          <p:nvPr>
            <p:custDataLst>
              <p:tags r:id="rId18"/>
            </p:custDataLst>
          </p:nvPr>
        </p:nvSpPr>
        <p:spPr>
          <a:xfrm>
            <a:off x="379730" y="805815"/>
            <a:ext cx="11801475" cy="551815"/>
          </a:xfrm>
          <a:prstGeom prst="rect">
            <a:avLst/>
          </a:prstGeom>
          <a:noFill/>
        </p:spPr>
        <p:txBody>
          <a:bodyPr wrap="square" rtlCol="0">
            <a:noAutofit/>
          </a:bodyPr>
          <a:p>
            <a:pPr marL="342900" indent="-342900" algn="just">
              <a:buFont typeface="Wingdings" panose="05000000000000000000" charset="0"/>
              <a:buChar char="Ø"/>
            </a:pPr>
            <a:r>
              <a:rPr lang="zh-CN" altLang="en-US" sz="2400" b="0">
                <a:latin typeface="微软雅黑" panose="020B0503020204020204" charset="-122"/>
                <a:ea typeface="微软雅黑" panose="020B0503020204020204" charset="-122"/>
              </a:rPr>
              <a:t>与基准方法比较</a:t>
            </a:r>
            <a:endParaRPr lang="zh-CN" altLang="en-US" sz="2400" b="0">
              <a:latin typeface="微软雅黑" panose="020B0503020204020204" charset="-122"/>
              <a:ea typeface="微软雅黑" panose="020B0503020204020204" charset="-122"/>
            </a:endParaRPr>
          </a:p>
        </p:txBody>
      </p:sp>
      <p:sp>
        <p:nvSpPr>
          <p:cNvPr id="9" name="文本框 8"/>
          <p:cNvSpPr txBox="1"/>
          <p:nvPr>
            <p:custDataLst>
              <p:tags r:id="rId19"/>
            </p:custDataLst>
          </p:nvPr>
        </p:nvSpPr>
        <p:spPr>
          <a:xfrm>
            <a:off x="535305" y="1357630"/>
            <a:ext cx="11363325" cy="1938020"/>
          </a:xfrm>
          <a:prstGeom prst="rect">
            <a:avLst/>
          </a:prstGeom>
          <a:noFill/>
        </p:spPr>
        <p:txBody>
          <a:bodyPr wrap="square" rtlCol="0">
            <a:spAutoFit/>
          </a:bodyPr>
          <a:p>
            <a:pPr indent="0" algn="just">
              <a:buFont typeface="Wingdings" panose="05000000000000000000" charset="0"/>
              <a:buNone/>
            </a:pPr>
            <a:r>
              <a:rPr lang="zh-CN" altLang="en-US" sz="2000">
                <a:latin typeface="微软雅黑" panose="020B0503020204020204" charset="-122"/>
                <a:ea typeface="微软雅黑" panose="020B0503020204020204" charset="-122"/>
                <a:sym typeface="+mn-ea"/>
              </a:rPr>
              <a:t>本节将多任务预测方法与基准方法进行比较，探讨多任务预测方法在应用于不同PBPM任务时的有效性。</a:t>
            </a:r>
            <a:endParaRPr lang="zh-CN" altLang="en-US" sz="2000">
              <a:latin typeface="微软雅黑" panose="020B0503020204020204" charset="-122"/>
              <a:ea typeface="微软雅黑" panose="020B0503020204020204" charset="-122"/>
              <a:sym typeface="+mn-ea"/>
            </a:endParaRPr>
          </a:p>
          <a:p>
            <a:pPr indent="0" algn="just">
              <a:buFont typeface="Wingdings" panose="05000000000000000000" charset="0"/>
              <a:buNone/>
            </a:pPr>
            <a:endParaRPr lang="zh-CN" altLang="en-US" sz="2000">
              <a:latin typeface="微软雅黑" panose="020B0503020204020204" charset="-122"/>
              <a:ea typeface="微软雅黑" panose="020B0503020204020204" charset="-122"/>
              <a:sym typeface="+mn-ea"/>
            </a:endParaRPr>
          </a:p>
          <a:p>
            <a:pPr indent="0" algn="just">
              <a:buFont typeface="Wingdings" panose="05000000000000000000" charset="0"/>
              <a:buNone/>
            </a:pPr>
            <a:r>
              <a:rPr lang="zh-CN" altLang="en-US" sz="2000">
                <a:latin typeface="微软雅黑" panose="020B0503020204020204" charset="-122"/>
                <a:ea typeface="微软雅黑" panose="020B0503020204020204" charset="-122"/>
                <a:sym typeface="+mn-ea"/>
              </a:rPr>
              <a:t>基准测试法：与多任务预测方法的训练步骤不同，基准测试方法不执行</a:t>
            </a:r>
            <a:r>
              <a:rPr lang="zh-CN" altLang="en-US" sz="2000">
                <a:latin typeface="微软雅黑" panose="020B0503020204020204" charset="-122"/>
                <a:ea typeface="微软雅黑" panose="020B0503020204020204" charset="-122"/>
                <a:sym typeface="+mn-ea"/>
              </a:rPr>
              <a:t>预训练任务MAM。此外，将事件日志按时间顺序分别分为80%和20%进行训练和测试。</a:t>
            </a:r>
            <a:endParaRPr lang="zh-CN" altLang="en-US" sz="2000">
              <a:latin typeface="微软雅黑" panose="020B0503020204020204" charset="-122"/>
              <a:ea typeface="微软雅黑" panose="020B0503020204020204" charset="-122"/>
              <a:sym typeface="+mn-ea"/>
            </a:endParaRPr>
          </a:p>
          <a:p>
            <a:pPr indent="0" algn="just">
              <a:buFont typeface="Wingdings" panose="05000000000000000000" charset="0"/>
              <a:buNone/>
            </a:pPr>
            <a:endParaRPr lang="zh-CN" altLang="en-US" sz="2000">
              <a:latin typeface="微软雅黑" panose="020B0503020204020204" charset="-122"/>
              <a:ea typeface="微软雅黑" panose="020B0503020204020204" charset="-122"/>
              <a:sym typeface="+mn-ea"/>
            </a:endParaRPr>
          </a:p>
        </p:txBody>
      </p:sp>
      <p:pic>
        <p:nvPicPr>
          <p:cNvPr id="11" name="图片 10"/>
          <p:cNvPicPr>
            <a:picLocks noChangeAspect="1"/>
          </p:cNvPicPr>
          <p:nvPr>
            <p:custDataLst>
              <p:tags r:id="rId20"/>
            </p:custDataLst>
          </p:nvPr>
        </p:nvPicPr>
        <p:blipFill>
          <a:blip r:embed="rId21"/>
          <a:stretch>
            <a:fillRect/>
          </a:stretch>
        </p:blipFill>
        <p:spPr>
          <a:xfrm>
            <a:off x="1721485" y="2932430"/>
            <a:ext cx="8588375" cy="3002915"/>
          </a:xfrm>
          <a:prstGeom prst="rect">
            <a:avLst/>
          </a:prstGeom>
        </p:spPr>
      </p:pic>
      <p:sp>
        <p:nvSpPr>
          <p:cNvPr id="2" name="文本框 1"/>
          <p:cNvSpPr txBox="1"/>
          <p:nvPr/>
        </p:nvSpPr>
        <p:spPr>
          <a:xfrm>
            <a:off x="534670" y="5953760"/>
            <a:ext cx="11374755" cy="706755"/>
          </a:xfrm>
          <a:prstGeom prst="rect">
            <a:avLst/>
          </a:prstGeom>
          <a:noFill/>
        </p:spPr>
        <p:txBody>
          <a:bodyPr wrap="square" rtlCol="0">
            <a:spAutoFit/>
          </a:bodyPr>
          <a:p>
            <a:pPr algn="just"/>
            <a:r>
              <a:rPr lang="zh-CN" altLang="en-US" sz="2000">
                <a:latin typeface="微软雅黑" panose="020B0503020204020204" charset="-122"/>
                <a:ea typeface="微软雅黑" panose="020B0503020204020204" charset="-122"/>
                <a:sym typeface="+mn-ea"/>
              </a:rPr>
              <a:t>表10报告了多任务预测方法和基准测试方法对所有事件日志的预测结果。结果表明，多任务预测方法在大多数事件日志上的性能都优于基准测试方法。</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635"/>
            <a:ext cx="12192001" cy="6715216"/>
            <a:chOff x="-1" y="-635"/>
            <a:chExt cx="12192001" cy="6715216"/>
          </a:xfrm>
        </p:grpSpPr>
        <p:pic>
          <p:nvPicPr>
            <p:cNvPr id="36" name="图片 35"/>
            <p:cNvPicPr>
              <a:picLocks noChangeAspect="1"/>
            </p:cNvPicPr>
            <p:nvPr/>
          </p:nvPicPr>
          <p:blipFill rotWithShape="1">
            <a:blip r:embed="rId1"/>
            <a:srcRect l="20133" b="45801"/>
            <a:stretch>
              <a:fillRect/>
            </a:stretch>
          </p:blipFill>
          <p:spPr>
            <a:xfrm>
              <a:off x="8146473" y="0"/>
              <a:ext cx="4045527" cy="3716977"/>
            </a:xfrm>
            <a:prstGeom prst="rect">
              <a:avLst/>
            </a:prstGeom>
          </p:spPr>
        </p:pic>
        <p:sp>
          <p:nvSpPr>
            <p:cNvPr id="37" name="矩形 36"/>
            <p:cNvSpPr/>
            <p:nvPr/>
          </p:nvSpPr>
          <p:spPr>
            <a:xfrm>
              <a:off x="-1" y="685346"/>
              <a:ext cx="12192000" cy="6029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indent="0" algn="just">
                <a:buNone/>
              </a:pPr>
              <a:r>
                <a:rPr lang="en-US" altLang="zh-CN" sz="2400" dirty="0">
                  <a:latin typeface="微软雅黑" panose="020B0503020204020204" charset="-122"/>
                  <a:ea typeface="微软雅黑" panose="020B0503020204020204" charset="-122"/>
                  <a:cs typeface="微软雅黑" panose="020B0503020204020204" charset="-122"/>
                  <a:sym typeface="+mn-ea"/>
                </a:rPr>
                <a:t>每个事件都有一组不同的属性，其中必须出现三个属性，即活动名称、时间戳和大小写id。</a:t>
              </a:r>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矩形 38"/>
            <p:cNvSpPr/>
            <p:nvPr/>
          </p:nvSpPr>
          <p:spPr>
            <a:xfrm>
              <a:off x="-1" y="-635"/>
              <a:ext cx="25273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4" name="Freeform 19"/>
          <p:cNvSpPr>
            <a:spLocks noEditPoints="1"/>
          </p:cNvSpPr>
          <p:nvPr/>
        </p:nvSpPr>
        <p:spPr bwMode="auto">
          <a:xfrm>
            <a:off x="6654800" y="4930140"/>
            <a:ext cx="312420" cy="315595"/>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latin typeface="Source Han Sans CN" panose="020B0500000000000000" pitchFamily="34" charset="-128"/>
              <a:ea typeface="Source Han Sans CN" panose="020B0500000000000000" pitchFamily="34" charset="-128"/>
              <a:cs typeface="+mn-ea"/>
              <a:sym typeface="+mn-lt"/>
            </a:endParaRPr>
          </a:p>
        </p:txBody>
      </p:sp>
      <p:sp>
        <p:nvSpPr>
          <p:cNvPr id="33" name="PA-文本框 6"/>
          <p:cNvSpPr txBox="1"/>
          <p:nvPr>
            <p:custDataLst>
              <p:tags r:id="rId2"/>
            </p:custDataLst>
          </p:nvPr>
        </p:nvSpPr>
        <p:spPr>
          <a:xfrm>
            <a:off x="443230" y="19685"/>
            <a:ext cx="6724650" cy="645160"/>
          </a:xfrm>
          <a:prstGeom prst="rect">
            <a:avLst/>
          </a:prstGeom>
          <a:noFill/>
        </p:spPr>
        <p:txBody>
          <a:bodyPr wrap="square" rtlCol="0">
            <a:spAutoFit/>
          </a:bodyPr>
          <a:p>
            <a:pPr lvl="0" indent="0" algn="just">
              <a:buClrTx/>
              <a:buSzTx/>
              <a:buFont typeface="Arial" panose="020B0604020202020204" pitchFamily="34" charset="0"/>
              <a:buNone/>
            </a:pPr>
            <a:r>
              <a:rPr lang="zh-CN" sz="3600" b="1" dirty="0">
                <a:solidFill>
                  <a:schemeClr val="accent1">
                    <a:lumMod val="75000"/>
                  </a:schemeClr>
                </a:solidFill>
                <a:latin typeface="微软雅黑" panose="020B0503020204020204" charset="-122"/>
                <a:ea typeface="微软雅黑" panose="020B0503020204020204" charset="-122"/>
                <a:sym typeface="+mn-ea"/>
              </a:rPr>
              <a:t>实验</a:t>
            </a:r>
            <a:endParaRPr lang="zh-CN" altLang="en-US" sz="3600" b="1" dirty="0">
              <a:solidFill>
                <a:schemeClr val="accent1">
                  <a:lumMod val="75000"/>
                </a:schemeClr>
              </a:solidFill>
              <a:latin typeface="微软雅黑" panose="020B0503020204020204" charset="-122"/>
              <a:ea typeface="微软雅黑" panose="020B0503020204020204" charset="-122"/>
              <a:sym typeface="+mn-ea"/>
            </a:endParaRPr>
          </a:p>
        </p:txBody>
      </p:sp>
      <mc:AlternateContent xmlns:mc="http://schemas.openxmlformats.org/markup-compatibility/2006" xmlns:p14="http://schemas.microsoft.com/office/powerpoint/2010/main">
        <mc:Choice Requires="p14">
          <p:contentPart r:id="rId3" p14:bwMode="auto">
            <p14:nvContentPartPr>
              <p14:cNvPr id="3" name="墨迹 2"/>
              <p14:cNvContentPartPr/>
              <p14:nvPr>
                <p:custDataLst>
                  <p:tags r:id="rId4"/>
                </p:custDataLst>
              </p14:nvPr>
            </p14:nvContentPartPr>
            <p14:xfrm>
              <a:off x="7291440" y="5872110"/>
              <a:ext cx="424080" cy="14760"/>
            </p14:xfrm>
          </p:contentPart>
        </mc:Choice>
        <mc:Fallback xmlns="">
          <p:pic>
            <p:nvPicPr>
              <p:cNvPr id="3" name="墨迹 2"/>
            </p:nvPicPr>
            <p:blipFill>
              <a:blip r:embed="rId5"/>
            </p:blipFill>
            <p:spPr>
              <a:xfrm>
                <a:off x="7291440" y="5872110"/>
                <a:ext cx="424080" cy="147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custDataLst>
                  <p:tags r:id="rId7"/>
                </p:custDataLst>
              </p14:nvPr>
            </p14:nvContentPartPr>
            <p14:xfrm>
              <a:off x="7277040" y="5862750"/>
              <a:ext cx="529200" cy="47880"/>
            </p14:xfrm>
          </p:contentPart>
        </mc:Choice>
        <mc:Fallback xmlns="">
          <p:pic>
            <p:nvPicPr>
              <p:cNvPr id="5" name="墨迹 4"/>
            </p:nvPicPr>
            <p:blipFill>
              <a:blip r:embed="rId8"/>
            </p:blipFill>
            <p:spPr>
              <a:xfrm>
                <a:off x="7277040" y="5862750"/>
                <a:ext cx="529200" cy="4788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custDataLst>
                  <p:tags r:id="rId10"/>
                </p:custDataLst>
              </p14:nvPr>
            </p14:nvContentPartPr>
            <p14:xfrm>
              <a:off x="7608660" y="5895870"/>
              <a:ext cx="157320" cy="14760"/>
            </p14:xfrm>
          </p:contentPart>
        </mc:Choice>
        <mc:Fallback xmlns="">
          <p:pic>
            <p:nvPicPr>
              <p:cNvPr id="6" name="墨迹 5"/>
            </p:nvPicPr>
            <p:blipFill>
              <a:blip r:embed="rId11"/>
            </p:blipFill>
            <p:spPr>
              <a:xfrm>
                <a:off x="7608660" y="5895870"/>
                <a:ext cx="157320" cy="1476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7" name="墨迹 6"/>
              <p14:cNvContentPartPr/>
              <p14:nvPr>
                <p:custDataLst>
                  <p:tags r:id="rId13"/>
                </p:custDataLst>
              </p14:nvPr>
            </p14:nvContentPartPr>
            <p14:xfrm>
              <a:off x="6919920" y="5610390"/>
              <a:ext cx="186120" cy="352800"/>
            </p14:xfrm>
          </p:contentPart>
        </mc:Choice>
        <mc:Fallback xmlns="">
          <p:pic>
            <p:nvPicPr>
              <p:cNvPr id="7" name="墨迹 6"/>
            </p:nvPicPr>
            <p:blipFill>
              <a:blip r:embed="rId14"/>
            </p:blipFill>
            <p:spPr>
              <a:xfrm>
                <a:off x="6919920" y="5610390"/>
                <a:ext cx="186120" cy="3528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8" name="墨迹 7"/>
              <p14:cNvContentPartPr/>
              <p14:nvPr>
                <p:custDataLst>
                  <p:tags r:id="rId16"/>
                </p:custDataLst>
              </p14:nvPr>
            </p14:nvContentPartPr>
            <p14:xfrm>
              <a:off x="7800840" y="5848350"/>
              <a:ext cx="576720" cy="57600"/>
            </p14:xfrm>
          </p:contentPart>
        </mc:Choice>
        <mc:Fallback xmlns="">
          <p:pic>
            <p:nvPicPr>
              <p:cNvPr id="8" name="墨迹 7"/>
            </p:nvPicPr>
            <p:blipFill>
              <a:blip r:embed="rId17"/>
            </p:blipFill>
            <p:spPr>
              <a:xfrm>
                <a:off x="7800840" y="5848350"/>
                <a:ext cx="576720" cy="57600"/>
              </a:xfrm>
              <a:prstGeom prst="rect"/>
            </p:spPr>
          </p:pic>
        </mc:Fallback>
      </mc:AlternateContent>
      <p:sp>
        <p:nvSpPr>
          <p:cNvPr id="9" name="文本框 8"/>
          <p:cNvSpPr txBox="1"/>
          <p:nvPr>
            <p:custDataLst>
              <p:tags r:id="rId18"/>
            </p:custDataLst>
          </p:nvPr>
        </p:nvSpPr>
        <p:spPr>
          <a:xfrm>
            <a:off x="666115" y="4371975"/>
            <a:ext cx="11315700" cy="5852160"/>
          </a:xfrm>
          <a:prstGeom prst="rect">
            <a:avLst/>
          </a:prstGeom>
          <a:noFill/>
        </p:spPr>
        <p:txBody>
          <a:bodyPr wrap="square" rtlCol="0">
            <a:noAutofit/>
          </a:bodyPr>
          <a:p>
            <a:pPr indent="0" algn="just">
              <a:buFont typeface="Wingdings" panose="05000000000000000000" charset="0"/>
              <a:buNone/>
            </a:pPr>
            <a:r>
              <a:rPr lang="zh-CN" altLang="en-US" sz="1600">
                <a:latin typeface="微软雅黑" panose="020B0503020204020204" charset="-122"/>
                <a:ea typeface="微软雅黑" panose="020B0503020204020204" charset="-122"/>
                <a:sym typeface="+mn-ea"/>
              </a:rPr>
              <a:t>多任务预测方法将花费在训练前任务MAM上的时间和花费在模型微调上的时间加在一起，也远远少于直接训练模型的时间。</a:t>
            </a:r>
            <a:endParaRPr lang="zh-CN" altLang="en-US" sz="1600">
              <a:latin typeface="微软雅黑" panose="020B0503020204020204" charset="-122"/>
              <a:ea typeface="微软雅黑" panose="020B0503020204020204" charset="-122"/>
              <a:sym typeface="+mn-ea"/>
            </a:endParaRPr>
          </a:p>
          <a:p>
            <a:pPr indent="0" algn="just">
              <a:buFont typeface="Wingdings" panose="05000000000000000000" charset="0"/>
              <a:buNone/>
            </a:pPr>
            <a:endParaRPr lang="zh-CN" altLang="en-US" sz="1600">
              <a:latin typeface="微软雅黑" panose="020B0503020204020204" charset="-122"/>
              <a:ea typeface="微软雅黑" panose="020B0503020204020204" charset="-122"/>
              <a:sym typeface="+mn-ea"/>
            </a:endParaRPr>
          </a:p>
          <a:p>
            <a:pPr indent="0" algn="just">
              <a:buFont typeface="Wingdings" panose="05000000000000000000" charset="0"/>
              <a:buNone/>
            </a:pPr>
            <a:r>
              <a:rPr lang="zh-CN" altLang="en-US" sz="1600">
                <a:latin typeface="微软雅黑" panose="020B0503020204020204" charset="-122"/>
                <a:ea typeface="微软雅黑" panose="020B0503020204020204" charset="-122"/>
                <a:sym typeface="+mn-ea"/>
              </a:rPr>
              <a:t>由于多任务预测方法所应用的预测任务在MAM完成后共享一个BERT模型。</a:t>
            </a:r>
            <a:r>
              <a:rPr lang="zh-CN" altLang="en-US" sz="1600">
                <a:latin typeface="微软雅黑" panose="020B0503020204020204" charset="-122"/>
                <a:ea typeface="微软雅黑" panose="020B0503020204020204" charset="-122"/>
                <a:sym typeface="+mn-ea"/>
              </a:rPr>
              <a:t>所以只需要一个训练前任务MAM完成时间，这大大减少了训练时间。</a:t>
            </a:r>
            <a:endParaRPr lang="zh-CN" altLang="en-US" sz="1600">
              <a:latin typeface="微软雅黑" panose="020B0503020204020204" charset="-122"/>
              <a:ea typeface="微软雅黑" panose="020B0503020204020204" charset="-122"/>
              <a:sym typeface="+mn-ea"/>
            </a:endParaRPr>
          </a:p>
          <a:p>
            <a:pPr indent="0" algn="just">
              <a:buFont typeface="Wingdings" panose="05000000000000000000" charset="0"/>
              <a:buNone/>
            </a:pPr>
            <a:endParaRPr lang="zh-CN" altLang="en-US" sz="1600">
              <a:latin typeface="微软雅黑" panose="020B0503020204020204" charset="-122"/>
              <a:ea typeface="微软雅黑" panose="020B0503020204020204" charset="-122"/>
              <a:sym typeface="+mn-ea"/>
            </a:endParaRPr>
          </a:p>
          <a:p>
            <a:pPr marL="285750" indent="-285750" algn="just">
              <a:buFont typeface="Wingdings" panose="05000000000000000000" charset="0"/>
              <a:buChar char="ü"/>
            </a:pPr>
            <a:r>
              <a:rPr lang="zh-CN" altLang="en-US" sz="1600">
                <a:latin typeface="微软雅黑" panose="020B0503020204020204" charset="-122"/>
                <a:ea typeface="微软雅黑" panose="020B0503020204020204" charset="-122"/>
                <a:sym typeface="+mn-ea"/>
              </a:rPr>
              <a:t>虽然多任务预测方法在单个事件日志中的性能不如基准方法，但总体性能优于基准方法</a:t>
            </a:r>
            <a:endParaRPr lang="zh-CN" altLang="en-US" sz="1600">
              <a:latin typeface="微软雅黑" panose="020B0503020204020204" charset="-122"/>
              <a:ea typeface="微软雅黑" panose="020B0503020204020204" charset="-122"/>
              <a:sym typeface="+mn-ea"/>
            </a:endParaRPr>
          </a:p>
          <a:p>
            <a:pPr marL="285750" indent="-285750" algn="just">
              <a:buFont typeface="Wingdings" panose="05000000000000000000" charset="0"/>
              <a:buChar char="ü"/>
            </a:pPr>
            <a:r>
              <a:rPr lang="zh-CN" altLang="en-US" sz="1600">
                <a:latin typeface="微软雅黑" panose="020B0503020204020204" charset="-122"/>
                <a:ea typeface="微软雅黑" panose="020B0503020204020204" charset="-122"/>
                <a:sym typeface="+mn-ea"/>
              </a:rPr>
              <a:t>训练模型所花费的时间远少于基准方法</a:t>
            </a:r>
            <a:endParaRPr lang="zh-CN" altLang="en-US" sz="1600">
              <a:latin typeface="微软雅黑" panose="020B0503020204020204" charset="-122"/>
              <a:ea typeface="微软雅黑" panose="020B0503020204020204" charset="-122"/>
              <a:sym typeface="+mn-ea"/>
            </a:endParaRPr>
          </a:p>
          <a:p>
            <a:pPr indent="0" algn="just">
              <a:buFont typeface="Wingdings" panose="05000000000000000000" charset="0"/>
              <a:buNone/>
            </a:pPr>
            <a:endParaRPr lang="zh-CN" altLang="en-US" sz="1600">
              <a:latin typeface="微软雅黑" panose="020B0503020204020204" charset="-122"/>
              <a:ea typeface="微软雅黑" panose="020B0503020204020204" charset="-122"/>
              <a:sym typeface="+mn-ea"/>
            </a:endParaRPr>
          </a:p>
          <a:p>
            <a:pPr indent="0" algn="just">
              <a:buFont typeface="Wingdings" panose="05000000000000000000" charset="0"/>
              <a:buNone/>
            </a:pPr>
            <a:r>
              <a:rPr lang="zh-CN" altLang="en-US" sz="1600">
                <a:latin typeface="微软雅黑" panose="020B0503020204020204" charset="-122"/>
                <a:ea typeface="微软雅黑" panose="020B0503020204020204" charset="-122"/>
                <a:sym typeface="+mn-ea"/>
              </a:rPr>
              <a:t>因此，可以证明所提出的多任务预测方法只要花费较短的时间来完成训练前任务，就可以快速应用于预测性能良好的不同预测任务。</a:t>
            </a:r>
            <a:endParaRPr lang="zh-CN" altLang="en-US" sz="1600">
              <a:latin typeface="微软雅黑" panose="020B0503020204020204" charset="-122"/>
              <a:ea typeface="微软雅黑" panose="020B0503020204020204" charset="-122"/>
              <a:sym typeface="+mn-ea"/>
            </a:endParaRPr>
          </a:p>
        </p:txBody>
      </p:sp>
      <p:pic>
        <p:nvPicPr>
          <p:cNvPr id="2" name="图片 1"/>
          <p:cNvPicPr>
            <a:picLocks noChangeAspect="1"/>
          </p:cNvPicPr>
          <p:nvPr>
            <p:custDataLst>
              <p:tags r:id="rId19"/>
            </p:custDataLst>
          </p:nvPr>
        </p:nvPicPr>
        <p:blipFill>
          <a:blip r:embed="rId20"/>
          <a:stretch>
            <a:fillRect/>
          </a:stretch>
        </p:blipFill>
        <p:spPr>
          <a:xfrm>
            <a:off x="3731895" y="893445"/>
            <a:ext cx="5270500" cy="3372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8748395" y="776605"/>
            <a:ext cx="3431540" cy="6080760"/>
            <a:chOff x="170694" y="-926521"/>
            <a:chExt cx="2869388" cy="2561772"/>
          </a:xfrm>
          <a:gradFill>
            <a:gsLst>
              <a:gs pos="0">
                <a:schemeClr val="accent1">
                  <a:lumMod val="67000"/>
                </a:schemeClr>
              </a:gs>
              <a:gs pos="48000">
                <a:schemeClr val="accent1">
                  <a:lumMod val="97000"/>
                  <a:lumOff val="3000"/>
                </a:schemeClr>
              </a:gs>
              <a:gs pos="100000">
                <a:schemeClr val="accent1">
                  <a:lumMod val="60000"/>
                  <a:lumOff val="40000"/>
                </a:schemeClr>
              </a:gs>
            </a:gsLst>
            <a:lin ang="19200000" scaled="0"/>
          </a:gradFill>
        </p:grpSpPr>
        <p:sp>
          <p:nvSpPr>
            <p:cNvPr id="10" name="等腰三角形 25"/>
            <p:cNvSpPr/>
            <p:nvPr>
              <p:custDataLst>
                <p:tags r:id="rId1"/>
              </p:custDataLst>
            </p:nvPr>
          </p:nvSpPr>
          <p:spPr>
            <a:xfrm>
              <a:off x="1233863" y="177982"/>
              <a:ext cx="355284" cy="35651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 name="等腰三角形 26"/>
            <p:cNvSpPr/>
            <p:nvPr>
              <p:custDataLst>
                <p:tags r:id="rId2"/>
              </p:custDataLst>
            </p:nvPr>
          </p:nvSpPr>
          <p:spPr>
            <a:xfrm flipV="1">
              <a:off x="200258" y="602633"/>
              <a:ext cx="355284" cy="35651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3" name="矩形 12"/>
            <p:cNvSpPr/>
            <p:nvPr>
              <p:custDataLst>
                <p:tags r:id="rId3"/>
              </p:custDataLst>
            </p:nvPr>
          </p:nvSpPr>
          <p:spPr>
            <a:xfrm>
              <a:off x="170694" y="-926521"/>
              <a:ext cx="2869388" cy="2561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2" name="组合 1"/>
          <p:cNvGrpSpPr/>
          <p:nvPr/>
        </p:nvGrpSpPr>
        <p:grpSpPr>
          <a:xfrm>
            <a:off x="0" y="-634"/>
            <a:ext cx="8888095" cy="6857999"/>
            <a:chOff x="170694" y="-926521"/>
            <a:chExt cx="2869388" cy="2561772"/>
          </a:xfrm>
          <a:gradFill>
            <a:gsLst>
              <a:gs pos="0">
                <a:schemeClr val="accent1">
                  <a:lumMod val="67000"/>
                </a:schemeClr>
              </a:gs>
              <a:gs pos="48000">
                <a:schemeClr val="accent1">
                  <a:lumMod val="97000"/>
                  <a:lumOff val="3000"/>
                </a:schemeClr>
              </a:gs>
              <a:gs pos="100000">
                <a:schemeClr val="accent1">
                  <a:lumMod val="60000"/>
                  <a:lumOff val="40000"/>
                </a:schemeClr>
              </a:gs>
            </a:gsLst>
            <a:lin ang="19200000" scaled="0"/>
          </a:gradFill>
        </p:grpSpPr>
        <p:sp>
          <p:nvSpPr>
            <p:cNvPr id="3" name="等腰三角形 25"/>
            <p:cNvSpPr/>
            <p:nvPr/>
          </p:nvSpPr>
          <p:spPr>
            <a:xfrm>
              <a:off x="1233863" y="177982"/>
              <a:ext cx="355284" cy="35651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 name="等腰三角形 26"/>
            <p:cNvSpPr/>
            <p:nvPr/>
          </p:nvSpPr>
          <p:spPr>
            <a:xfrm flipV="1">
              <a:off x="200258" y="602633"/>
              <a:ext cx="355284" cy="35651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 name="矩形 4"/>
            <p:cNvSpPr/>
            <p:nvPr/>
          </p:nvSpPr>
          <p:spPr>
            <a:xfrm>
              <a:off x="170694" y="-926521"/>
              <a:ext cx="2869388" cy="2561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 name="平行四边形 5"/>
            <p:cNvSpPr/>
            <p:nvPr/>
          </p:nvSpPr>
          <p:spPr>
            <a:xfrm>
              <a:off x="376965" y="-35223"/>
              <a:ext cx="1036076" cy="779005"/>
            </a:xfrm>
            <a:prstGeom prst="parallelogram">
              <a:avLst>
                <a:gd name="adj" fmla="val 4820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文本框 6"/>
            <p:cNvSpPr txBox="1"/>
            <p:nvPr/>
          </p:nvSpPr>
          <p:spPr>
            <a:xfrm>
              <a:off x="613677" y="160549"/>
              <a:ext cx="546080" cy="379047"/>
            </a:xfrm>
            <a:prstGeom prst="rect">
              <a:avLst/>
            </a:prstGeom>
            <a:noFill/>
          </p:spPr>
          <p:txBody>
            <a:bodyPr wrap="square" lIns="91440" tIns="45720" rIns="91440" bIns="45720" rtlCol="0">
              <a:spAutoFit/>
            </a:bodyPr>
            <a:lstStyle/>
            <a:p>
              <a:pPr algn="ctr" defTabSz="1219200"/>
              <a:r>
                <a:rPr lang="en-US" altLang="zh-CN" sz="6000" dirty="0">
                  <a:solidFill>
                    <a:schemeClr val="accent1">
                      <a:lumMod val="75000"/>
                    </a:schemeClr>
                  </a:solidFill>
                  <a:latin typeface="微软雅黑" panose="020B0503020204020204" charset="-122"/>
                  <a:ea typeface="微软雅黑" panose="020B0503020204020204" charset="-122"/>
                  <a:sym typeface="FZHei-B01S" panose="02010601030101010101" pitchFamily="2" charset="-122"/>
                </a:rPr>
                <a:t>05</a:t>
              </a:r>
              <a:endParaRPr lang="zh-CN" altLang="en-US" sz="6000" dirty="0">
                <a:solidFill>
                  <a:schemeClr val="accent1">
                    <a:lumMod val="75000"/>
                  </a:schemeClr>
                </a:solidFill>
                <a:latin typeface="微软雅黑" panose="020B0503020204020204" charset="-122"/>
                <a:ea typeface="微软雅黑" panose="020B0503020204020204" charset="-122"/>
                <a:sym typeface="FZHei-B01S" panose="02010601030101010101" pitchFamily="2" charset="-122"/>
              </a:endParaRPr>
            </a:p>
          </p:txBody>
        </p:sp>
      </p:grpSp>
      <p:sp>
        <p:nvSpPr>
          <p:cNvPr id="8" name="TextBox 48"/>
          <p:cNvSpPr txBox="1"/>
          <p:nvPr/>
        </p:nvSpPr>
        <p:spPr>
          <a:xfrm>
            <a:off x="3239770" y="2982595"/>
            <a:ext cx="7090410" cy="768350"/>
          </a:xfrm>
          <a:prstGeom prst="rect">
            <a:avLst/>
          </a:prstGeom>
          <a:noFill/>
        </p:spPr>
        <p:txBody>
          <a:bodyPr wrap="square" lIns="91445" tIns="45721" rIns="91445" bIns="45721" rtlCol="0">
            <a:spAutoFit/>
          </a:bodyPr>
          <a:lstStyle/>
          <a:p>
            <a:pPr algn="ctr"/>
            <a:r>
              <a:rPr lang="zh-CN" altLang="en-US" sz="4400" dirty="0">
                <a:solidFill>
                  <a:schemeClr val="bg1"/>
                </a:solidFill>
                <a:latin typeface="微软雅黑" panose="020B0503020204020204" charset="-122"/>
                <a:ea typeface="微软雅黑" panose="020B0503020204020204" charset="-122"/>
                <a:sym typeface="FZHei-B01S" panose="02010601030101010101" pitchFamily="2" charset="-122"/>
              </a:rPr>
              <a:t>实验与</a:t>
            </a:r>
            <a:r>
              <a:rPr lang="zh-CN" altLang="en-US" sz="4400" dirty="0">
                <a:solidFill>
                  <a:schemeClr val="bg1"/>
                </a:solidFill>
                <a:latin typeface="微软雅黑" panose="020B0503020204020204" charset="-122"/>
                <a:ea typeface="微软雅黑" panose="020B0503020204020204" charset="-122"/>
                <a:sym typeface="FZHei-B01S" panose="02010601030101010101" pitchFamily="2" charset="-122"/>
              </a:rPr>
              <a:t>总结</a:t>
            </a:r>
            <a:endParaRPr lang="zh-CN" altLang="en-US" sz="4400" dirty="0">
              <a:solidFill>
                <a:schemeClr val="bg1"/>
              </a:solidFill>
              <a:latin typeface="微软雅黑" panose="020B0503020204020204" charset="-122"/>
              <a:ea typeface="微软雅黑" panose="020B0503020204020204" charset="-122"/>
              <a:sym typeface="FZHei-B01S" panose="02010601030101010101" pitchFamily="2" charset="-122"/>
            </a:endParaRPr>
          </a:p>
        </p:txBody>
      </p:sp>
      <p:pic>
        <p:nvPicPr>
          <p:cNvPr id="14" name="图片 13"/>
          <p:cNvPicPr>
            <a:picLocks noChangeAspect="1"/>
          </p:cNvPicPr>
          <p:nvPr>
            <p:custDataLst>
              <p:tags r:id="rId4"/>
            </p:custDataLst>
          </p:nvPr>
        </p:nvPicPr>
        <p:blipFill>
          <a:blip r:embed="rId5"/>
          <a:stretch>
            <a:fillRect/>
          </a:stretch>
        </p:blipFill>
        <p:spPr>
          <a:xfrm>
            <a:off x="7461956" y="3871356"/>
            <a:ext cx="4730043" cy="3416788"/>
          </a:xfrm>
          <a:prstGeom prst="rect">
            <a:avLst/>
          </a:prstGeom>
        </p:spPr>
      </p:pic>
      <p:pic>
        <p:nvPicPr>
          <p:cNvPr id="11" name="图片 10"/>
          <p:cNvPicPr>
            <a:picLocks noChangeAspect="1"/>
          </p:cNvPicPr>
          <p:nvPr>
            <p:custDataLst>
              <p:tags r:id="rId6"/>
            </p:custDataLst>
          </p:nvPr>
        </p:nvPicPr>
        <p:blipFill rotWithShape="1">
          <a:blip r:embed="rId7"/>
          <a:srcRect l="20133" b="45801"/>
          <a:stretch>
            <a:fillRect/>
          </a:stretch>
        </p:blipFill>
        <p:spPr>
          <a:xfrm>
            <a:off x="8146473" y="0"/>
            <a:ext cx="4045527" cy="371697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635"/>
            <a:ext cx="12192001" cy="6715216"/>
            <a:chOff x="-1" y="-635"/>
            <a:chExt cx="12192001" cy="6715216"/>
          </a:xfrm>
        </p:grpSpPr>
        <p:pic>
          <p:nvPicPr>
            <p:cNvPr id="36" name="图片 35"/>
            <p:cNvPicPr>
              <a:picLocks noChangeAspect="1"/>
            </p:cNvPicPr>
            <p:nvPr/>
          </p:nvPicPr>
          <p:blipFill rotWithShape="1">
            <a:blip r:embed="rId1"/>
            <a:srcRect l="20133" b="45801"/>
            <a:stretch>
              <a:fillRect/>
            </a:stretch>
          </p:blipFill>
          <p:spPr>
            <a:xfrm>
              <a:off x="8146473" y="0"/>
              <a:ext cx="4045527" cy="3716977"/>
            </a:xfrm>
            <a:prstGeom prst="rect">
              <a:avLst/>
            </a:prstGeom>
          </p:spPr>
        </p:pic>
        <p:sp>
          <p:nvSpPr>
            <p:cNvPr id="37" name="矩形 36"/>
            <p:cNvSpPr/>
            <p:nvPr/>
          </p:nvSpPr>
          <p:spPr>
            <a:xfrm>
              <a:off x="-1" y="685346"/>
              <a:ext cx="12192000" cy="6029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indent="0" algn="just">
                <a:buNone/>
              </a:pPr>
              <a:r>
                <a:rPr lang="en-US" altLang="zh-CN" sz="2400" dirty="0">
                  <a:latin typeface="微软雅黑" panose="020B0503020204020204" charset="-122"/>
                  <a:ea typeface="微软雅黑" panose="020B0503020204020204" charset="-122"/>
                  <a:cs typeface="微软雅黑" panose="020B0503020204020204" charset="-122"/>
                  <a:sym typeface="+mn-ea"/>
                </a:rPr>
                <a:t>每个事件都有一组不同的属性，其中必须出现三个属性，即活动名称、时间戳和大小写id。</a:t>
              </a:r>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矩形 38"/>
            <p:cNvSpPr/>
            <p:nvPr/>
          </p:nvSpPr>
          <p:spPr>
            <a:xfrm>
              <a:off x="-1" y="-635"/>
              <a:ext cx="25273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4" name="Freeform 19"/>
          <p:cNvSpPr>
            <a:spLocks noEditPoints="1"/>
          </p:cNvSpPr>
          <p:nvPr/>
        </p:nvSpPr>
        <p:spPr bwMode="auto">
          <a:xfrm>
            <a:off x="6654800" y="4930140"/>
            <a:ext cx="312420" cy="315595"/>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latin typeface="Source Han Sans CN" panose="020B0500000000000000" pitchFamily="34" charset="-128"/>
              <a:ea typeface="Source Han Sans CN" panose="020B0500000000000000" pitchFamily="34" charset="-128"/>
              <a:cs typeface="+mn-ea"/>
              <a:sym typeface="+mn-lt"/>
            </a:endParaRPr>
          </a:p>
        </p:txBody>
      </p:sp>
      <p:sp>
        <p:nvSpPr>
          <p:cNvPr id="33" name="PA-文本框 6"/>
          <p:cNvSpPr txBox="1"/>
          <p:nvPr>
            <p:custDataLst>
              <p:tags r:id="rId2"/>
            </p:custDataLst>
          </p:nvPr>
        </p:nvSpPr>
        <p:spPr>
          <a:xfrm>
            <a:off x="443230" y="19685"/>
            <a:ext cx="6724650" cy="645160"/>
          </a:xfrm>
          <a:prstGeom prst="rect">
            <a:avLst/>
          </a:prstGeom>
          <a:noFill/>
        </p:spPr>
        <p:txBody>
          <a:bodyPr wrap="square" rtlCol="0">
            <a:spAutoFit/>
          </a:bodyPr>
          <a:p>
            <a:pPr lvl="0" indent="0" algn="just">
              <a:buClrTx/>
              <a:buSzTx/>
              <a:buFont typeface="Arial" panose="020B0604020202020204" pitchFamily="34" charset="0"/>
              <a:buNone/>
            </a:pPr>
            <a:r>
              <a:rPr lang="zh-CN" altLang="en-US" sz="3600" b="1" dirty="0">
                <a:solidFill>
                  <a:schemeClr val="accent1">
                    <a:lumMod val="75000"/>
                  </a:schemeClr>
                </a:solidFill>
                <a:latin typeface="微软雅黑" panose="020B0503020204020204" charset="-122"/>
                <a:ea typeface="微软雅黑" panose="020B0503020204020204" charset="-122"/>
                <a:sym typeface="+mn-ea"/>
              </a:rPr>
              <a:t>结论</a:t>
            </a:r>
            <a:endParaRPr lang="zh-CN" altLang="en-US" sz="3600" b="1" dirty="0">
              <a:solidFill>
                <a:schemeClr val="accent1">
                  <a:lumMod val="75000"/>
                </a:schemeClr>
              </a:solidFill>
              <a:latin typeface="微软雅黑" panose="020B0503020204020204" charset="-122"/>
              <a:ea typeface="微软雅黑" panose="020B0503020204020204" charset="-122"/>
              <a:sym typeface="+mn-ea"/>
            </a:endParaRPr>
          </a:p>
        </p:txBody>
      </p:sp>
      <mc:AlternateContent xmlns:mc="http://schemas.openxmlformats.org/markup-compatibility/2006" xmlns:p14="http://schemas.microsoft.com/office/powerpoint/2010/main">
        <mc:Choice Requires="p14">
          <p:contentPart r:id="rId3" p14:bwMode="auto">
            <p14:nvContentPartPr>
              <p14:cNvPr id="3" name="墨迹 2"/>
              <p14:cNvContentPartPr/>
              <p14:nvPr>
                <p:custDataLst>
                  <p:tags r:id="rId4"/>
                </p:custDataLst>
              </p14:nvPr>
            </p14:nvContentPartPr>
            <p14:xfrm>
              <a:off x="7291440" y="5872110"/>
              <a:ext cx="424080" cy="14760"/>
            </p14:xfrm>
          </p:contentPart>
        </mc:Choice>
        <mc:Fallback xmlns="">
          <p:pic>
            <p:nvPicPr>
              <p:cNvPr id="3" name="墨迹 2"/>
            </p:nvPicPr>
            <p:blipFill>
              <a:blip r:embed="rId5"/>
            </p:blipFill>
            <p:spPr>
              <a:xfrm>
                <a:off x="7291440" y="5872110"/>
                <a:ext cx="424080" cy="147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custDataLst>
                  <p:tags r:id="rId7"/>
                </p:custDataLst>
              </p14:nvPr>
            </p14:nvContentPartPr>
            <p14:xfrm>
              <a:off x="7277040" y="5862750"/>
              <a:ext cx="529200" cy="47880"/>
            </p14:xfrm>
          </p:contentPart>
        </mc:Choice>
        <mc:Fallback xmlns="">
          <p:pic>
            <p:nvPicPr>
              <p:cNvPr id="5" name="墨迹 4"/>
            </p:nvPicPr>
            <p:blipFill>
              <a:blip r:embed="rId8"/>
            </p:blipFill>
            <p:spPr>
              <a:xfrm>
                <a:off x="7277040" y="5862750"/>
                <a:ext cx="529200" cy="4788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custDataLst>
                  <p:tags r:id="rId10"/>
                </p:custDataLst>
              </p14:nvPr>
            </p14:nvContentPartPr>
            <p14:xfrm>
              <a:off x="7608660" y="5895870"/>
              <a:ext cx="157320" cy="14760"/>
            </p14:xfrm>
          </p:contentPart>
        </mc:Choice>
        <mc:Fallback xmlns="">
          <p:pic>
            <p:nvPicPr>
              <p:cNvPr id="6" name="墨迹 5"/>
            </p:nvPicPr>
            <p:blipFill>
              <a:blip r:embed="rId11"/>
            </p:blipFill>
            <p:spPr>
              <a:xfrm>
                <a:off x="7608660" y="5895870"/>
                <a:ext cx="157320" cy="1476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7" name="墨迹 6"/>
              <p14:cNvContentPartPr/>
              <p14:nvPr>
                <p:custDataLst>
                  <p:tags r:id="rId13"/>
                </p:custDataLst>
              </p14:nvPr>
            </p14:nvContentPartPr>
            <p14:xfrm>
              <a:off x="6919920" y="5610390"/>
              <a:ext cx="186120" cy="352800"/>
            </p14:xfrm>
          </p:contentPart>
        </mc:Choice>
        <mc:Fallback xmlns="">
          <p:pic>
            <p:nvPicPr>
              <p:cNvPr id="7" name="墨迹 6"/>
            </p:nvPicPr>
            <p:blipFill>
              <a:blip r:embed="rId14"/>
            </p:blipFill>
            <p:spPr>
              <a:xfrm>
                <a:off x="6919920" y="5610390"/>
                <a:ext cx="186120" cy="3528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8" name="墨迹 7"/>
              <p14:cNvContentPartPr/>
              <p14:nvPr>
                <p:custDataLst>
                  <p:tags r:id="rId16"/>
                </p:custDataLst>
              </p14:nvPr>
            </p14:nvContentPartPr>
            <p14:xfrm>
              <a:off x="7800840" y="5848350"/>
              <a:ext cx="576720" cy="57600"/>
            </p14:xfrm>
          </p:contentPart>
        </mc:Choice>
        <mc:Fallback xmlns="">
          <p:pic>
            <p:nvPicPr>
              <p:cNvPr id="8" name="墨迹 7"/>
            </p:nvPicPr>
            <p:blipFill>
              <a:blip r:embed="rId17"/>
            </p:blipFill>
            <p:spPr>
              <a:xfrm>
                <a:off x="7800840" y="5848350"/>
                <a:ext cx="576720" cy="57600"/>
              </a:xfrm>
              <a:prstGeom prst="rect"/>
            </p:spPr>
          </p:pic>
        </mc:Fallback>
      </mc:AlternateContent>
      <p:sp>
        <p:nvSpPr>
          <p:cNvPr id="4" name="文本框 3"/>
          <p:cNvSpPr txBox="1"/>
          <p:nvPr>
            <p:custDataLst>
              <p:tags r:id="rId18"/>
            </p:custDataLst>
          </p:nvPr>
        </p:nvSpPr>
        <p:spPr>
          <a:xfrm>
            <a:off x="512445" y="1176020"/>
            <a:ext cx="11167745" cy="4892675"/>
          </a:xfrm>
          <a:prstGeom prst="rect">
            <a:avLst/>
          </a:prstGeom>
          <a:noFill/>
        </p:spPr>
        <p:txBody>
          <a:bodyPr wrap="square" rtlCol="0">
            <a:spAutoFit/>
          </a:bodyPr>
          <a:p>
            <a:pPr algn="just"/>
            <a:r>
              <a:rPr lang="zh-CN" altLang="en-US" sz="2400" b="1">
                <a:latin typeface="微软雅黑" panose="020B0503020204020204" charset="-122"/>
                <a:ea typeface="微软雅黑" panose="020B0503020204020204" charset="-122"/>
                <a:cs typeface="微软雅黑" panose="020B0503020204020204" charset="-122"/>
              </a:rPr>
              <a:t>本文</a:t>
            </a:r>
            <a:endParaRPr lang="zh-CN" altLang="en-US" sz="2400" b="1">
              <a:latin typeface="微软雅黑" panose="020B0503020204020204" charset="-122"/>
              <a:ea typeface="微软雅黑" panose="020B0503020204020204" charset="-122"/>
              <a:cs typeface="微软雅黑" panose="020B0503020204020204" charset="-122"/>
            </a:endParaRPr>
          </a:p>
          <a:p>
            <a:pPr algn="just"/>
            <a:endParaRPr lang="zh-CN" altLang="en-US" sz="2400" b="1">
              <a:latin typeface="微软雅黑" panose="020B0503020204020204" charset="-122"/>
              <a:ea typeface="微软雅黑" panose="020B0503020204020204" charset="-122"/>
              <a:cs typeface="微软雅黑" panose="020B0503020204020204" charset="-122"/>
            </a:endParaRPr>
          </a:p>
          <a:p>
            <a:pPr marL="342900" indent="-342900" algn="just">
              <a:buFont typeface="Wingdings" panose="05000000000000000000" charset="0"/>
              <a:buChar char="l"/>
            </a:pPr>
            <a:r>
              <a:rPr lang="zh-CN" altLang="en-US" sz="2000">
                <a:latin typeface="微软雅黑" panose="020B0503020204020204" charset="-122"/>
                <a:ea typeface="微软雅黑" panose="020B0503020204020204" charset="-122"/>
                <a:cs typeface="微软雅黑" panose="020B0503020204020204" charset="-122"/>
              </a:rPr>
              <a:t>提出了一种基于迁移学习的多任务预测方法，该方法利用BERT模型对许多未标记轨迹上的任务MAM进行预训练，以学习轨迹的一般表示。</a:t>
            </a:r>
            <a:endParaRPr lang="zh-CN" altLang="en-US" sz="2000">
              <a:latin typeface="微软雅黑" panose="020B0503020204020204" charset="-122"/>
              <a:ea typeface="微软雅黑" panose="020B0503020204020204" charset="-122"/>
              <a:cs typeface="微软雅黑" panose="020B0503020204020204" charset="-122"/>
            </a:endParaRPr>
          </a:p>
          <a:p>
            <a:pPr marL="342900" indent="-342900" algn="just">
              <a:buFont typeface="Wingdings" panose="05000000000000000000" charset="0"/>
              <a:buChar char="l"/>
            </a:pPr>
            <a:endParaRPr lang="zh-CN" altLang="en-US" sz="2000">
              <a:latin typeface="微软雅黑" panose="020B0503020204020204" charset="-122"/>
              <a:ea typeface="微软雅黑" panose="020B0503020204020204" charset="-122"/>
              <a:cs typeface="微软雅黑" panose="020B0503020204020204" charset="-122"/>
            </a:endParaRPr>
          </a:p>
          <a:p>
            <a:pPr marL="342900" indent="-342900" algn="just">
              <a:buFont typeface="Wingdings" panose="05000000000000000000" charset="0"/>
              <a:buChar char="l"/>
            </a:pPr>
            <a:r>
              <a:rPr lang="zh-CN" altLang="en-US" sz="2000">
                <a:latin typeface="微软雅黑" panose="020B0503020204020204" charset="-122"/>
                <a:ea typeface="微软雅黑" panose="020B0503020204020204" charset="-122"/>
                <a:cs typeface="微软雅黑" panose="020B0503020204020204" charset="-122"/>
              </a:rPr>
              <a:t>通过探讨训练前任务MAM中</a:t>
            </a:r>
            <a:r>
              <a:rPr lang="zh-CN" altLang="en-US" sz="2000" b="1">
                <a:solidFill>
                  <a:schemeClr val="accent2">
                    <a:lumMod val="75000"/>
                  </a:schemeClr>
                </a:solidFill>
                <a:latin typeface="微软雅黑" panose="020B0503020204020204" charset="-122"/>
                <a:ea typeface="微软雅黑" panose="020B0503020204020204" charset="-122"/>
                <a:cs typeface="微软雅黑" panose="020B0503020204020204" charset="-122"/>
              </a:rPr>
              <a:t>掩蔽策略和掩蔽概率</a:t>
            </a:r>
            <a:r>
              <a:rPr lang="zh-CN" altLang="en-US" sz="2000">
                <a:latin typeface="微软雅黑" panose="020B0503020204020204" charset="-122"/>
                <a:ea typeface="微软雅黑" panose="020B0503020204020204" charset="-122"/>
                <a:cs typeface="微软雅黑" panose="020B0503020204020204" charset="-122"/>
              </a:rPr>
              <a:t>对下一个活动预测任务和结果预测任务的影响，发现掩蔽概率为40%，掩蔽策略为80%-10%-10%的掩蔽策略最适合于PBPM任务。</a:t>
            </a:r>
            <a:endParaRPr lang="zh-CN" altLang="en-US" sz="2000">
              <a:latin typeface="微软雅黑" panose="020B0503020204020204" charset="-122"/>
              <a:ea typeface="微软雅黑" panose="020B0503020204020204" charset="-122"/>
              <a:cs typeface="微软雅黑" panose="020B0503020204020204" charset="-122"/>
            </a:endParaRPr>
          </a:p>
          <a:p>
            <a:pPr marL="342900" indent="-342900" algn="just">
              <a:buFont typeface="Wingdings" panose="05000000000000000000" charset="0"/>
              <a:buChar char="l"/>
            </a:pPr>
            <a:endParaRPr lang="zh-CN" altLang="en-US" sz="2000">
              <a:latin typeface="微软雅黑" panose="020B0503020204020204" charset="-122"/>
              <a:ea typeface="微软雅黑" panose="020B0503020204020204" charset="-122"/>
              <a:cs typeface="微软雅黑" panose="020B0503020204020204" charset="-122"/>
            </a:endParaRPr>
          </a:p>
          <a:p>
            <a:pPr marL="342900" indent="-342900" algn="just">
              <a:buFont typeface="Wingdings" panose="05000000000000000000" charset="0"/>
              <a:buChar char="l"/>
            </a:pPr>
            <a:r>
              <a:rPr lang="zh-CN" altLang="en-US" sz="2000">
                <a:latin typeface="微软雅黑" panose="020B0503020204020204" charset="-122"/>
                <a:ea typeface="微软雅黑" panose="020B0503020204020204" charset="-122"/>
                <a:cs typeface="微软雅黑" panose="020B0503020204020204" charset="-122"/>
                <a:sym typeface="+mn-ea"/>
              </a:rPr>
              <a:t>不同于传统的深度学习方法，花大量的时间和资源训练，多任务预测方法可以转移</a:t>
            </a:r>
            <a:r>
              <a:rPr lang="en-US" altLang="zh-CN" sz="2000">
                <a:latin typeface="微软雅黑" panose="020B0503020204020204" charset="-122"/>
                <a:ea typeface="微软雅黑" panose="020B0503020204020204" charset="-122"/>
                <a:cs typeface="微软雅黑" panose="020B0503020204020204" charset="-122"/>
                <a:sym typeface="+mn-ea"/>
              </a:rPr>
              <a:t>BERT</a:t>
            </a:r>
            <a:r>
              <a:rPr lang="zh-CN" altLang="en-US" sz="2000">
                <a:latin typeface="微软雅黑" panose="020B0503020204020204" charset="-122"/>
                <a:ea typeface="微软雅黑" panose="020B0503020204020204" charset="-122"/>
                <a:cs typeface="微软雅黑" panose="020B0503020204020204" charset="-122"/>
                <a:sym typeface="+mn-ea"/>
              </a:rPr>
              <a:t>模型到下一个活动预测模型和结果预测模型，</a:t>
            </a:r>
            <a:r>
              <a:rPr lang="zh-CN" altLang="en-US" sz="2000" b="1">
                <a:solidFill>
                  <a:schemeClr val="accent2">
                    <a:lumMod val="75000"/>
                  </a:schemeClr>
                </a:solidFill>
                <a:latin typeface="微软雅黑" panose="020B0503020204020204" charset="-122"/>
                <a:ea typeface="微软雅黑" panose="020B0503020204020204" charset="-122"/>
                <a:cs typeface="微软雅黑" panose="020B0503020204020204" charset="-122"/>
                <a:sym typeface="+mn-ea"/>
              </a:rPr>
              <a:t>花更少的数据和时间训练</a:t>
            </a:r>
            <a:r>
              <a:rPr lang="zh-CN" altLang="en-US" sz="2000">
                <a:latin typeface="微软雅黑" panose="020B0503020204020204" charset="-122"/>
                <a:ea typeface="微软雅黑" panose="020B0503020204020204" charset="-122"/>
                <a:cs typeface="微软雅黑" panose="020B0503020204020204" charset="-122"/>
                <a:sym typeface="+mn-ea"/>
              </a:rPr>
              <a:t>，允许快速高效的应用到下一个活动预测任务和结果预测任务。</a:t>
            </a:r>
            <a:endParaRPr lang="zh-CN" altLang="en-US" sz="2000">
              <a:latin typeface="微软雅黑" panose="020B0503020204020204" charset="-122"/>
              <a:ea typeface="微软雅黑" panose="020B0503020204020204" charset="-122"/>
              <a:cs typeface="微软雅黑" panose="020B0503020204020204" charset="-122"/>
              <a:sym typeface="+mn-ea"/>
            </a:endParaRPr>
          </a:p>
          <a:p>
            <a:pPr marL="342900" indent="-342900" algn="just">
              <a:buFont typeface="Wingdings" panose="05000000000000000000" charset="0"/>
              <a:buChar char="l"/>
            </a:pPr>
            <a:endParaRPr lang="zh-CN" altLang="en-US" sz="2000">
              <a:latin typeface="微软雅黑" panose="020B0503020204020204" charset="-122"/>
              <a:ea typeface="微软雅黑" panose="020B0503020204020204" charset="-122"/>
              <a:cs typeface="微软雅黑" panose="020B0503020204020204" charset="-122"/>
              <a:sym typeface="+mn-ea"/>
            </a:endParaRPr>
          </a:p>
          <a:p>
            <a:pPr marL="342900" indent="-342900" algn="just">
              <a:buFont typeface="Wingdings" panose="05000000000000000000" charset="0"/>
              <a:buChar char="l"/>
            </a:pPr>
            <a:r>
              <a:rPr lang="zh-CN" altLang="en-US" sz="2000">
                <a:latin typeface="微软雅黑" panose="020B0503020204020204" charset="-122"/>
                <a:ea typeface="微软雅黑" panose="020B0503020204020204" charset="-122"/>
                <a:cs typeface="微软雅黑" panose="020B0503020204020204" charset="-122"/>
                <a:sym typeface="+mn-ea"/>
              </a:rPr>
              <a:t>实验结果表明，多任务预测方法在大多数事件日志中的性能都</a:t>
            </a:r>
            <a:r>
              <a:rPr lang="zh-CN" altLang="en-US" sz="2000" b="1">
                <a:solidFill>
                  <a:schemeClr val="accent2">
                    <a:lumMod val="75000"/>
                  </a:schemeClr>
                </a:solidFill>
                <a:latin typeface="微软雅黑" panose="020B0503020204020204" charset="-122"/>
                <a:ea typeface="微软雅黑" panose="020B0503020204020204" charset="-122"/>
                <a:cs typeface="微软雅黑" panose="020B0503020204020204" charset="-122"/>
                <a:sym typeface="+mn-ea"/>
              </a:rPr>
              <a:t>优于其他比较预测方法和基准测试方法</a:t>
            </a:r>
            <a:r>
              <a:rPr lang="zh-CN" altLang="en-US" sz="2000">
                <a:latin typeface="微软雅黑" panose="020B0503020204020204" charset="-122"/>
                <a:ea typeface="微软雅黑" panose="020B0503020204020204" charset="-122"/>
                <a:cs typeface="微软雅黑" panose="020B0503020204020204" charset="-122"/>
                <a:sym typeface="+mn-ea"/>
              </a:rPr>
              <a:t>。</a:t>
            </a:r>
            <a:endParaRPr lang="zh-CN" altLang="en-US" sz="2000">
              <a:latin typeface="微软雅黑" panose="020B0503020204020204" charset="-122"/>
              <a:ea typeface="微软雅黑" panose="020B0503020204020204" charset="-122"/>
              <a:cs typeface="微软雅黑" panose="020B0503020204020204" charset="-122"/>
            </a:endParaRPr>
          </a:p>
          <a:p>
            <a:pPr indent="0" algn="just">
              <a:buFont typeface="Wingdings" panose="05000000000000000000" charset="0"/>
              <a:buNone/>
            </a:pPr>
            <a:endParaRPr lang="zh-CN" altLang="en-US" sz="2400">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635"/>
            <a:ext cx="12192001" cy="6715216"/>
            <a:chOff x="-1" y="-635"/>
            <a:chExt cx="12192001" cy="6715216"/>
          </a:xfrm>
        </p:grpSpPr>
        <p:pic>
          <p:nvPicPr>
            <p:cNvPr id="36" name="图片 35"/>
            <p:cNvPicPr>
              <a:picLocks noChangeAspect="1"/>
            </p:cNvPicPr>
            <p:nvPr/>
          </p:nvPicPr>
          <p:blipFill rotWithShape="1">
            <a:blip r:embed="rId1"/>
            <a:srcRect l="20133" b="45801"/>
            <a:stretch>
              <a:fillRect/>
            </a:stretch>
          </p:blipFill>
          <p:spPr>
            <a:xfrm>
              <a:off x="8146473" y="0"/>
              <a:ext cx="4045527" cy="3716977"/>
            </a:xfrm>
            <a:prstGeom prst="rect">
              <a:avLst/>
            </a:prstGeom>
          </p:spPr>
        </p:pic>
        <p:sp>
          <p:nvSpPr>
            <p:cNvPr id="37" name="矩形 36"/>
            <p:cNvSpPr/>
            <p:nvPr/>
          </p:nvSpPr>
          <p:spPr>
            <a:xfrm>
              <a:off x="-1" y="685346"/>
              <a:ext cx="12192000" cy="6029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lvl="1" indent="0" algn="just">
                <a:buNone/>
              </a:pPr>
              <a:r>
                <a:rPr lang="en-US" altLang="zh-CN" sz="2400" dirty="0">
                  <a:latin typeface="微软雅黑" panose="020B0503020204020204" charset="-122"/>
                  <a:ea typeface="微软雅黑" panose="020B0503020204020204" charset="-122"/>
                  <a:cs typeface="微软雅黑" panose="020B0503020204020204" charset="-122"/>
                  <a:sym typeface="+mn-ea"/>
                </a:rPr>
                <a:t>每个事件都有一组不同的属性，其中必须出现三个属性，即活动名称、时间戳和大小写id。</a:t>
              </a:r>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矩形 38"/>
            <p:cNvSpPr/>
            <p:nvPr/>
          </p:nvSpPr>
          <p:spPr>
            <a:xfrm>
              <a:off x="-1" y="-635"/>
              <a:ext cx="25273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4" name="Freeform 19"/>
          <p:cNvSpPr>
            <a:spLocks noEditPoints="1"/>
          </p:cNvSpPr>
          <p:nvPr/>
        </p:nvSpPr>
        <p:spPr bwMode="auto">
          <a:xfrm>
            <a:off x="6654800" y="4930140"/>
            <a:ext cx="312420" cy="315595"/>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latin typeface="Source Han Sans CN" panose="020B0500000000000000" pitchFamily="34" charset="-128"/>
              <a:ea typeface="Source Han Sans CN" panose="020B0500000000000000" pitchFamily="34" charset="-128"/>
              <a:cs typeface="+mn-ea"/>
              <a:sym typeface="+mn-lt"/>
            </a:endParaRPr>
          </a:p>
        </p:txBody>
      </p:sp>
      <p:sp>
        <p:nvSpPr>
          <p:cNvPr id="33" name="PA-文本框 6"/>
          <p:cNvSpPr txBox="1"/>
          <p:nvPr>
            <p:custDataLst>
              <p:tags r:id="rId2"/>
            </p:custDataLst>
          </p:nvPr>
        </p:nvSpPr>
        <p:spPr>
          <a:xfrm>
            <a:off x="443230" y="19685"/>
            <a:ext cx="6724650" cy="645160"/>
          </a:xfrm>
          <a:prstGeom prst="rect">
            <a:avLst/>
          </a:prstGeom>
          <a:noFill/>
        </p:spPr>
        <p:txBody>
          <a:bodyPr wrap="square" rtlCol="0">
            <a:spAutoFit/>
          </a:bodyPr>
          <a:p>
            <a:pPr lvl="0" indent="0" algn="just">
              <a:buClrTx/>
              <a:buSzTx/>
              <a:buFont typeface="Arial" panose="020B0604020202020204" pitchFamily="34" charset="0"/>
              <a:buNone/>
            </a:pPr>
            <a:r>
              <a:rPr lang="zh-CN" altLang="en-US" sz="3600" b="1" dirty="0">
                <a:solidFill>
                  <a:schemeClr val="accent1">
                    <a:lumMod val="75000"/>
                  </a:schemeClr>
                </a:solidFill>
                <a:latin typeface="微软雅黑" panose="020B0503020204020204" charset="-122"/>
                <a:ea typeface="微软雅黑" panose="020B0503020204020204" charset="-122"/>
                <a:sym typeface="+mn-ea"/>
              </a:rPr>
              <a:t>结论</a:t>
            </a:r>
            <a:endParaRPr lang="zh-CN" altLang="en-US" sz="3600" b="1" dirty="0">
              <a:solidFill>
                <a:schemeClr val="accent1">
                  <a:lumMod val="75000"/>
                </a:schemeClr>
              </a:solidFill>
              <a:latin typeface="微软雅黑" panose="020B0503020204020204" charset="-122"/>
              <a:ea typeface="微软雅黑" panose="020B0503020204020204" charset="-122"/>
              <a:sym typeface="+mn-ea"/>
            </a:endParaRPr>
          </a:p>
        </p:txBody>
      </p:sp>
      <mc:AlternateContent xmlns:mc="http://schemas.openxmlformats.org/markup-compatibility/2006" xmlns:p14="http://schemas.microsoft.com/office/powerpoint/2010/main">
        <mc:Choice Requires="p14">
          <p:contentPart r:id="rId3" p14:bwMode="auto">
            <p14:nvContentPartPr>
              <p14:cNvPr id="3" name="墨迹 2"/>
              <p14:cNvContentPartPr/>
              <p14:nvPr>
                <p:custDataLst>
                  <p:tags r:id="rId4"/>
                </p:custDataLst>
              </p14:nvPr>
            </p14:nvContentPartPr>
            <p14:xfrm>
              <a:off x="7291440" y="5872110"/>
              <a:ext cx="424080" cy="14760"/>
            </p14:xfrm>
          </p:contentPart>
        </mc:Choice>
        <mc:Fallback xmlns="">
          <p:pic>
            <p:nvPicPr>
              <p:cNvPr id="3" name="墨迹 2"/>
            </p:nvPicPr>
            <p:blipFill>
              <a:blip r:embed="rId5"/>
            </p:blipFill>
            <p:spPr>
              <a:xfrm>
                <a:off x="7291440" y="5872110"/>
                <a:ext cx="424080" cy="147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custDataLst>
                  <p:tags r:id="rId7"/>
                </p:custDataLst>
              </p14:nvPr>
            </p14:nvContentPartPr>
            <p14:xfrm>
              <a:off x="7277040" y="5862750"/>
              <a:ext cx="529200" cy="47880"/>
            </p14:xfrm>
          </p:contentPart>
        </mc:Choice>
        <mc:Fallback xmlns="">
          <p:pic>
            <p:nvPicPr>
              <p:cNvPr id="5" name="墨迹 4"/>
            </p:nvPicPr>
            <p:blipFill>
              <a:blip r:embed="rId8"/>
            </p:blipFill>
            <p:spPr>
              <a:xfrm>
                <a:off x="7277040" y="5862750"/>
                <a:ext cx="529200" cy="4788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custDataLst>
                  <p:tags r:id="rId10"/>
                </p:custDataLst>
              </p14:nvPr>
            </p14:nvContentPartPr>
            <p14:xfrm>
              <a:off x="7608660" y="5895870"/>
              <a:ext cx="157320" cy="14760"/>
            </p14:xfrm>
          </p:contentPart>
        </mc:Choice>
        <mc:Fallback xmlns="">
          <p:pic>
            <p:nvPicPr>
              <p:cNvPr id="6" name="墨迹 5"/>
            </p:nvPicPr>
            <p:blipFill>
              <a:blip r:embed="rId11"/>
            </p:blipFill>
            <p:spPr>
              <a:xfrm>
                <a:off x="7608660" y="5895870"/>
                <a:ext cx="157320" cy="1476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7" name="墨迹 6"/>
              <p14:cNvContentPartPr/>
              <p14:nvPr>
                <p:custDataLst>
                  <p:tags r:id="rId13"/>
                </p:custDataLst>
              </p14:nvPr>
            </p14:nvContentPartPr>
            <p14:xfrm>
              <a:off x="6919920" y="5610390"/>
              <a:ext cx="186120" cy="352800"/>
            </p14:xfrm>
          </p:contentPart>
        </mc:Choice>
        <mc:Fallback xmlns="">
          <p:pic>
            <p:nvPicPr>
              <p:cNvPr id="7" name="墨迹 6"/>
            </p:nvPicPr>
            <p:blipFill>
              <a:blip r:embed="rId14"/>
            </p:blipFill>
            <p:spPr>
              <a:xfrm>
                <a:off x="6919920" y="5610390"/>
                <a:ext cx="186120" cy="3528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8" name="墨迹 7"/>
              <p14:cNvContentPartPr/>
              <p14:nvPr>
                <p:custDataLst>
                  <p:tags r:id="rId16"/>
                </p:custDataLst>
              </p14:nvPr>
            </p14:nvContentPartPr>
            <p14:xfrm>
              <a:off x="7800840" y="5848350"/>
              <a:ext cx="576720" cy="57600"/>
            </p14:xfrm>
          </p:contentPart>
        </mc:Choice>
        <mc:Fallback xmlns="">
          <p:pic>
            <p:nvPicPr>
              <p:cNvPr id="8" name="墨迹 7"/>
            </p:nvPicPr>
            <p:blipFill>
              <a:blip r:embed="rId17"/>
            </p:blipFill>
            <p:spPr>
              <a:xfrm>
                <a:off x="7800840" y="5848350"/>
                <a:ext cx="576720" cy="57600"/>
              </a:xfrm>
              <a:prstGeom prst="rect"/>
            </p:spPr>
          </p:pic>
        </mc:Fallback>
      </mc:AlternateContent>
      <p:sp>
        <p:nvSpPr>
          <p:cNvPr id="4" name="文本框 3"/>
          <p:cNvSpPr txBox="1"/>
          <p:nvPr>
            <p:custDataLst>
              <p:tags r:id="rId18"/>
            </p:custDataLst>
          </p:nvPr>
        </p:nvSpPr>
        <p:spPr>
          <a:xfrm>
            <a:off x="405130" y="942975"/>
            <a:ext cx="11501755" cy="4523105"/>
          </a:xfrm>
          <a:prstGeom prst="rect">
            <a:avLst/>
          </a:prstGeom>
          <a:noFill/>
        </p:spPr>
        <p:txBody>
          <a:bodyPr wrap="square" rtlCol="0">
            <a:spAutoFit/>
          </a:bodyPr>
          <a:p>
            <a:pPr marL="342900" indent="-342900" algn="just">
              <a:buFont typeface="Wingdings" panose="05000000000000000000" charset="0"/>
              <a:buChar char="l"/>
            </a:pPr>
            <a:endParaRPr lang="zh-CN" altLang="en-US" sz="2400">
              <a:latin typeface="微软雅黑" panose="020B0503020204020204" charset="-122"/>
              <a:ea typeface="微软雅黑" panose="020B0503020204020204" charset="-122"/>
              <a:cs typeface="微软雅黑" panose="020B0503020204020204" charset="-122"/>
            </a:endParaRPr>
          </a:p>
          <a:p>
            <a:pPr algn="just"/>
            <a:r>
              <a:rPr lang="zh-CN" altLang="en-US" sz="2400" b="1">
                <a:latin typeface="微软雅黑" panose="020B0503020204020204" charset="-122"/>
                <a:ea typeface="微软雅黑" panose="020B0503020204020204" charset="-122"/>
                <a:cs typeface="微软雅黑" panose="020B0503020204020204" charset="-122"/>
              </a:rPr>
              <a:t>局限性</a:t>
            </a:r>
            <a:endParaRPr lang="zh-CN" altLang="en-US" sz="2400" b="1">
              <a:latin typeface="微软雅黑" panose="020B0503020204020204" charset="-122"/>
              <a:ea typeface="微软雅黑" panose="020B0503020204020204" charset="-122"/>
              <a:cs typeface="微软雅黑" panose="020B0503020204020204" charset="-122"/>
            </a:endParaRPr>
          </a:p>
          <a:p>
            <a:pPr algn="just"/>
            <a:r>
              <a:rPr lang="zh-CN" altLang="en-US" sz="2400">
                <a:latin typeface="微软雅黑" panose="020B0503020204020204" charset="-122"/>
                <a:ea typeface="微软雅黑" panose="020B0503020204020204" charset="-122"/>
                <a:cs typeface="微软雅黑" panose="020B0503020204020204" charset="-122"/>
              </a:rPr>
              <a:t>只考虑了预训练任务MAM的输入的活动，并省略了更多的案例属性和事件属性，如时间戳和资源。因此，多任务预测方法</a:t>
            </a:r>
            <a:r>
              <a:rPr lang="zh-CN" altLang="en-US" sz="2400" b="1">
                <a:solidFill>
                  <a:schemeClr val="accent2">
                    <a:lumMod val="75000"/>
                  </a:schemeClr>
                </a:solidFill>
                <a:latin typeface="微软雅黑" panose="020B0503020204020204" charset="-122"/>
                <a:ea typeface="微软雅黑" panose="020B0503020204020204" charset="-122"/>
                <a:cs typeface="微软雅黑" panose="020B0503020204020204" charset="-122"/>
              </a:rPr>
              <a:t>不适用于时间戳预测任务和剩余的时间预测任务</a:t>
            </a:r>
            <a:r>
              <a:rPr lang="zh-CN" altLang="en-US" sz="2400">
                <a:latin typeface="微软雅黑" panose="020B0503020204020204" charset="-122"/>
                <a:ea typeface="微软雅黑" panose="020B0503020204020204" charset="-122"/>
                <a:cs typeface="微软雅黑" panose="020B0503020204020204" charset="-122"/>
              </a:rPr>
              <a:t>。</a:t>
            </a:r>
            <a:endParaRPr lang="zh-CN" altLang="en-US" sz="2400">
              <a:latin typeface="微软雅黑" panose="020B0503020204020204" charset="-122"/>
              <a:ea typeface="微软雅黑" panose="020B0503020204020204" charset="-122"/>
              <a:cs typeface="微软雅黑" panose="020B0503020204020204" charset="-122"/>
            </a:endParaRPr>
          </a:p>
          <a:p>
            <a:pPr algn="just"/>
            <a:endParaRPr lang="zh-CN" altLang="en-US" sz="2400">
              <a:latin typeface="微软雅黑" panose="020B0503020204020204" charset="-122"/>
              <a:ea typeface="微软雅黑" panose="020B0503020204020204" charset="-122"/>
              <a:cs typeface="微软雅黑" panose="020B0503020204020204" charset="-122"/>
            </a:endParaRPr>
          </a:p>
          <a:p>
            <a:pPr algn="just"/>
            <a:r>
              <a:rPr lang="zh-CN" altLang="en-US" sz="2400" b="1">
                <a:latin typeface="微软雅黑" panose="020B0503020204020204" charset="-122"/>
                <a:ea typeface="微软雅黑" panose="020B0503020204020204" charset="-122"/>
                <a:cs typeface="微软雅黑" panose="020B0503020204020204" charset="-122"/>
              </a:rPr>
              <a:t>未来</a:t>
            </a:r>
            <a:endParaRPr lang="zh-CN" altLang="en-US" sz="2400" b="1">
              <a:latin typeface="微软雅黑" panose="020B0503020204020204" charset="-122"/>
              <a:ea typeface="微软雅黑" panose="020B0503020204020204" charset="-122"/>
              <a:cs typeface="微软雅黑" panose="020B0503020204020204" charset="-122"/>
            </a:endParaRPr>
          </a:p>
          <a:p>
            <a:pPr marL="342900" indent="-342900" algn="just">
              <a:buFont typeface="Wingdings" panose="05000000000000000000" charset="0"/>
              <a:buChar char="l"/>
            </a:pPr>
            <a:r>
              <a:rPr lang="zh-CN" altLang="en-US" sz="2400">
                <a:latin typeface="微软雅黑" panose="020B0503020204020204" charset="-122"/>
                <a:ea typeface="微软雅黑" panose="020B0503020204020204" charset="-122"/>
                <a:cs typeface="微软雅黑" panose="020B0503020204020204" charset="-122"/>
              </a:rPr>
              <a:t>目标是设计一个新的预训练任务，并对预训练任务添加额外的输入，使多任务预测方法可以</a:t>
            </a:r>
            <a:r>
              <a:rPr lang="zh-CN" altLang="en-US" sz="2400" b="1">
                <a:solidFill>
                  <a:schemeClr val="accent2">
                    <a:lumMod val="75000"/>
                  </a:schemeClr>
                </a:solidFill>
                <a:latin typeface="微软雅黑" panose="020B0503020204020204" charset="-122"/>
                <a:ea typeface="微软雅黑" panose="020B0503020204020204" charset="-122"/>
                <a:cs typeface="微软雅黑" panose="020B0503020204020204" charset="-122"/>
              </a:rPr>
              <a:t>应用于更多关于时间的预测任务</a:t>
            </a:r>
            <a:r>
              <a:rPr lang="zh-CN" altLang="en-US" sz="2400">
                <a:latin typeface="微软雅黑" panose="020B0503020204020204" charset="-122"/>
                <a:ea typeface="微软雅黑" panose="020B0503020204020204" charset="-122"/>
                <a:cs typeface="微软雅黑" panose="020B0503020204020204" charset="-122"/>
              </a:rPr>
              <a:t>。</a:t>
            </a:r>
            <a:endParaRPr lang="zh-CN" altLang="en-US" sz="2400">
              <a:latin typeface="微软雅黑" panose="020B0503020204020204" charset="-122"/>
              <a:ea typeface="微软雅黑" panose="020B0503020204020204" charset="-122"/>
              <a:cs typeface="微软雅黑" panose="020B0503020204020204" charset="-122"/>
            </a:endParaRPr>
          </a:p>
          <a:p>
            <a:pPr marL="342900" indent="-342900" algn="just">
              <a:buFont typeface="Wingdings" panose="05000000000000000000" charset="0"/>
              <a:buChar char="l"/>
            </a:pPr>
            <a:r>
              <a:rPr lang="zh-CN" altLang="en-US" sz="2400">
                <a:latin typeface="微软雅黑" panose="020B0503020204020204" charset="-122"/>
                <a:ea typeface="微软雅黑" panose="020B0503020204020204" charset="-122"/>
                <a:cs typeface="微软雅黑" panose="020B0503020204020204" charset="-122"/>
              </a:rPr>
              <a:t>解决在训练过程中，数据集中的活动和案例结果的不均匀分布。计划在GAN中使用生成器来生成新的跟踪，以增加较少分布的活动的数量和案例结果，并</a:t>
            </a:r>
            <a:r>
              <a:rPr lang="zh-CN" altLang="en-US" sz="2400" b="1">
                <a:solidFill>
                  <a:schemeClr val="accent2">
                    <a:lumMod val="75000"/>
                  </a:schemeClr>
                </a:solidFill>
                <a:latin typeface="微软雅黑" panose="020B0503020204020204" charset="-122"/>
                <a:ea typeface="微软雅黑" panose="020B0503020204020204" charset="-122"/>
                <a:cs typeface="微软雅黑" panose="020B0503020204020204" charset="-122"/>
              </a:rPr>
              <a:t>平衡数据分布</a:t>
            </a:r>
            <a:r>
              <a:rPr lang="zh-CN" altLang="en-US" sz="2400">
                <a:latin typeface="微软雅黑" panose="020B0503020204020204" charset="-122"/>
                <a:ea typeface="微软雅黑" panose="020B0503020204020204" charset="-122"/>
                <a:cs typeface="微软雅黑" panose="020B0503020204020204" charset="-122"/>
              </a:rPr>
              <a:t>。</a:t>
            </a:r>
            <a:endParaRPr lang="zh-CN" altLang="en-US" sz="2400">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srcRect l="20133" b="45801"/>
          <a:stretch>
            <a:fillRect/>
          </a:stretch>
        </p:blipFill>
        <p:spPr>
          <a:xfrm>
            <a:off x="8146473" y="0"/>
            <a:ext cx="4045527" cy="3716977"/>
          </a:xfrm>
          <a:prstGeom prst="rect">
            <a:avLst/>
          </a:prstGeom>
        </p:spPr>
      </p:pic>
      <p:pic>
        <p:nvPicPr>
          <p:cNvPr id="12" name="图片 11"/>
          <p:cNvPicPr>
            <a:picLocks noChangeAspect="1"/>
          </p:cNvPicPr>
          <p:nvPr/>
        </p:nvPicPr>
        <p:blipFill>
          <a:blip r:embed="rId2"/>
          <a:stretch>
            <a:fillRect/>
          </a:stretch>
        </p:blipFill>
        <p:spPr>
          <a:xfrm>
            <a:off x="0" y="0"/>
            <a:ext cx="3026478" cy="2945081"/>
          </a:xfrm>
          <a:prstGeom prst="rect">
            <a:avLst/>
          </a:prstGeom>
        </p:spPr>
      </p:pic>
      <p:pic>
        <p:nvPicPr>
          <p:cNvPr id="13" name="图片 12"/>
          <p:cNvPicPr>
            <a:picLocks noChangeAspect="1"/>
          </p:cNvPicPr>
          <p:nvPr/>
        </p:nvPicPr>
        <p:blipFill>
          <a:blip r:embed="rId3"/>
          <a:stretch>
            <a:fillRect/>
          </a:stretch>
        </p:blipFill>
        <p:spPr>
          <a:xfrm>
            <a:off x="-174501" y="3554344"/>
            <a:ext cx="3026478" cy="3303655"/>
          </a:xfrm>
          <a:prstGeom prst="rect">
            <a:avLst/>
          </a:prstGeom>
        </p:spPr>
      </p:pic>
      <p:pic>
        <p:nvPicPr>
          <p:cNvPr id="14" name="图片 13"/>
          <p:cNvPicPr>
            <a:picLocks noChangeAspect="1"/>
          </p:cNvPicPr>
          <p:nvPr/>
        </p:nvPicPr>
        <p:blipFill>
          <a:blip r:embed="rId4"/>
          <a:stretch>
            <a:fillRect/>
          </a:stretch>
        </p:blipFill>
        <p:spPr>
          <a:xfrm>
            <a:off x="7461956" y="3871356"/>
            <a:ext cx="4730043" cy="3416788"/>
          </a:xfrm>
          <a:prstGeom prst="rect">
            <a:avLst/>
          </a:prstGeom>
        </p:spPr>
      </p:pic>
      <p:sp>
        <p:nvSpPr>
          <p:cNvPr id="6" name="文本框 5"/>
          <p:cNvSpPr txBox="1"/>
          <p:nvPr/>
        </p:nvSpPr>
        <p:spPr>
          <a:xfrm>
            <a:off x="4637405" y="2515235"/>
            <a:ext cx="2823845" cy="110680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6600" b="0" i="0" u="none" strike="noStrike" kern="1200" cap="none" spc="0" normalizeH="0" baseline="0" noProof="0" dirty="0">
                <a:ln>
                  <a:noFill/>
                </a:ln>
                <a:solidFill>
                  <a:schemeClr val="accent1">
                    <a:lumMod val="75000"/>
                  </a:schemeClr>
                </a:solidFill>
                <a:effectLst>
                  <a:outerShdw blurRad="63500" sx="102000" sy="102000" algn="ctr" rotWithShape="0">
                    <a:schemeClr val="bg1">
                      <a:alpha val="20000"/>
                    </a:schemeClr>
                  </a:outerShdw>
                </a:effectLst>
                <a:uLnTx/>
                <a:uFillTx/>
                <a:latin typeface="微软雅黑" panose="020B0503020204020204" charset="-122"/>
                <a:ea typeface="微软雅黑" panose="020B0503020204020204" charset="-122"/>
                <a:sym typeface="Arial" panose="020B0604020202020204" pitchFamily="34" charset="0"/>
              </a:rPr>
              <a:t>谢谢</a:t>
            </a:r>
            <a:endParaRPr kumimoji="0" lang="zh-CN" altLang="en-US" sz="6600" b="0" i="0" u="none" strike="noStrike" kern="1200" cap="none" spc="0" normalizeH="0" baseline="0" noProof="0" dirty="0">
              <a:ln>
                <a:noFill/>
              </a:ln>
              <a:solidFill>
                <a:schemeClr val="accent1">
                  <a:lumMod val="75000"/>
                </a:schemeClr>
              </a:solidFill>
              <a:effectLst>
                <a:outerShdw blurRad="63500" sx="102000" sy="102000" algn="ctr" rotWithShape="0">
                  <a:schemeClr val="bg1">
                    <a:alpha val="20000"/>
                  </a:schemeClr>
                </a:outerShdw>
              </a:effectLst>
              <a:uLnTx/>
              <a:uFillTx/>
              <a:latin typeface="微软雅黑" panose="020B0503020204020204" charset="-122"/>
              <a:ea typeface="微软雅黑" panose="020B0503020204020204" charset="-122"/>
              <a:sym typeface="Arial" panose="020B0604020202020204" pitchFamily="34" charset="0"/>
            </a:endParaRPr>
          </a:p>
        </p:txBody>
      </p:sp>
      <p:sp>
        <p:nvSpPr>
          <p:cNvPr id="7" name="文本框 6"/>
          <p:cNvSpPr txBox="1"/>
          <p:nvPr/>
        </p:nvSpPr>
        <p:spPr>
          <a:xfrm>
            <a:off x="2121478" y="3552688"/>
            <a:ext cx="7566738" cy="768350"/>
          </a:xfrm>
          <a:prstGeom prst="rect">
            <a:avLst/>
          </a:prstGeom>
          <a:noFill/>
        </p:spPr>
        <p:txBody>
          <a:bodyPr wrap="square" rtlCol="0">
            <a:spAutoFit/>
          </a:bodyPr>
          <a:lstStyle/>
          <a:p>
            <a:pPr algn="dist"/>
            <a:r>
              <a:rPr lang="en-US" altLang="zh-CN" sz="4400" dirty="0">
                <a:solidFill>
                  <a:schemeClr val="accent2"/>
                </a:solidFill>
                <a:latin typeface="微软雅黑" panose="020B0503020204020204" charset="-122"/>
                <a:ea typeface="微软雅黑" panose="020B0503020204020204" charset="-122"/>
                <a:cs typeface="+mn-ea"/>
                <a:sym typeface="+mn-lt"/>
              </a:rPr>
              <a:t>THANK</a:t>
            </a:r>
            <a:r>
              <a:rPr lang="zh-CN" altLang="en-US" sz="4400" dirty="0">
                <a:solidFill>
                  <a:schemeClr val="accent2"/>
                </a:solidFill>
                <a:latin typeface="微软雅黑" panose="020B0503020204020204" charset="-122"/>
                <a:ea typeface="微软雅黑" panose="020B0503020204020204" charset="-122"/>
                <a:cs typeface="+mn-ea"/>
                <a:sym typeface="+mn-lt"/>
              </a:rPr>
              <a:t> </a:t>
            </a:r>
            <a:r>
              <a:rPr lang="en-US" altLang="zh-CN" sz="4400" dirty="0">
                <a:solidFill>
                  <a:schemeClr val="accent2"/>
                </a:solidFill>
                <a:latin typeface="微软雅黑" panose="020B0503020204020204" charset="-122"/>
                <a:ea typeface="微软雅黑" panose="020B0503020204020204" charset="-122"/>
                <a:cs typeface="+mn-ea"/>
                <a:sym typeface="+mn-lt"/>
              </a:rPr>
              <a:t>YOU</a:t>
            </a:r>
            <a:endParaRPr lang="zh-CN" altLang="en-US" sz="4400" dirty="0">
              <a:solidFill>
                <a:schemeClr val="accent2"/>
              </a:solidFill>
              <a:latin typeface="微软雅黑" panose="020B0503020204020204" charset="-122"/>
              <a:ea typeface="微软雅黑" panose="020B0503020204020204" charset="-122"/>
              <a:cs typeface="+mn-ea"/>
              <a:sym typeface="+mn-lt"/>
            </a:endParaRPr>
          </a:p>
        </p:txBody>
      </p:sp>
      <p:sp>
        <p:nvSpPr>
          <p:cNvPr id="10" name="PA-矩形 4"/>
          <p:cNvSpPr/>
          <p:nvPr>
            <p:custDataLst>
              <p:tags r:id="rId5"/>
            </p:custDataLst>
          </p:nvPr>
        </p:nvSpPr>
        <p:spPr>
          <a:xfrm>
            <a:off x="8036696" y="5942646"/>
            <a:ext cx="3656542" cy="306705"/>
          </a:xfrm>
          <a:prstGeom prst="rect">
            <a:avLst/>
          </a:prstGeom>
          <a:noFill/>
        </p:spPr>
        <p:txBody>
          <a:bodyPr wrap="square" anchor="ctr">
            <a:spAutoFit/>
          </a:bodyPr>
          <a:lstStyle/>
          <a:p>
            <a:pPr algn="ct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汇报人：</a:t>
            </a:r>
            <a:r>
              <a:rPr lang="en-GB" altLang="zh-CN"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zh-CN" altLang="en-GB"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聂雅梅</a:t>
            </a:r>
            <a:r>
              <a:rPr lang="zh-CN" altLang="en-US" sz="1400" dirty="0" smtClean="0">
                <a:solidFill>
                  <a:schemeClr val="tx1">
                    <a:lumMod val="75000"/>
                    <a:lumOff val="25000"/>
                  </a:schemeClr>
                </a:solidFill>
                <a:latin typeface="思源黑体 CN Light" panose="020B0300000000000000" pitchFamily="34" charset="-122"/>
                <a:ea typeface="思源黑体 CN Light" panose="020B0300000000000000" pitchFamily="34" charset="-122"/>
              </a:rPr>
              <a:t>      </a:t>
            </a:r>
            <a:r>
              <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时间</a:t>
            </a:r>
            <a:r>
              <a:rPr lang="zh-CN" altLang="en-US" sz="1400" dirty="0" smtClean="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r>
              <a:rPr lang="en-US" altLang="zh-CN" sz="1400" dirty="0" smtClean="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2023.08.07</a:t>
            </a:r>
            <a:endParaRPr lang="zh-CN" altLang="en-US" sz="1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635"/>
            <a:ext cx="12192001" cy="6715216"/>
            <a:chOff x="-1" y="-635"/>
            <a:chExt cx="12192001" cy="6715216"/>
          </a:xfrm>
        </p:grpSpPr>
        <p:pic>
          <p:nvPicPr>
            <p:cNvPr id="36" name="图片 35"/>
            <p:cNvPicPr>
              <a:picLocks noChangeAspect="1"/>
            </p:cNvPicPr>
            <p:nvPr/>
          </p:nvPicPr>
          <p:blipFill rotWithShape="1">
            <a:blip r:embed="rId1"/>
            <a:srcRect l="20133" b="45801"/>
            <a:stretch>
              <a:fillRect/>
            </a:stretch>
          </p:blipFill>
          <p:spPr>
            <a:xfrm>
              <a:off x="8146473" y="0"/>
              <a:ext cx="4045527" cy="3716977"/>
            </a:xfrm>
            <a:prstGeom prst="rect">
              <a:avLst/>
            </a:prstGeom>
          </p:spPr>
        </p:pic>
        <p:sp>
          <p:nvSpPr>
            <p:cNvPr id="37" name="矩形 36"/>
            <p:cNvSpPr/>
            <p:nvPr/>
          </p:nvSpPr>
          <p:spPr>
            <a:xfrm>
              <a:off x="-1" y="685346"/>
              <a:ext cx="12192000" cy="6029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矩形 38"/>
            <p:cNvSpPr/>
            <p:nvPr/>
          </p:nvSpPr>
          <p:spPr>
            <a:xfrm>
              <a:off x="-1" y="-635"/>
              <a:ext cx="25273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4" name="Freeform 19"/>
          <p:cNvSpPr>
            <a:spLocks noEditPoints="1"/>
          </p:cNvSpPr>
          <p:nvPr/>
        </p:nvSpPr>
        <p:spPr bwMode="auto">
          <a:xfrm>
            <a:off x="6654800" y="4930140"/>
            <a:ext cx="312420" cy="315595"/>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latin typeface="Source Han Sans CN" panose="020B0500000000000000" pitchFamily="34" charset="-128"/>
              <a:ea typeface="Source Han Sans CN" panose="020B0500000000000000" pitchFamily="34" charset="-128"/>
              <a:cs typeface="+mn-ea"/>
              <a:sym typeface="+mn-lt"/>
            </a:endParaRPr>
          </a:p>
        </p:txBody>
      </p:sp>
      <p:sp>
        <p:nvSpPr>
          <p:cNvPr id="33" name="PA-文本框 6"/>
          <p:cNvSpPr txBox="1"/>
          <p:nvPr>
            <p:custDataLst>
              <p:tags r:id="rId2"/>
            </p:custDataLst>
          </p:nvPr>
        </p:nvSpPr>
        <p:spPr>
          <a:xfrm>
            <a:off x="443083" y="19732"/>
            <a:ext cx="2679989" cy="645160"/>
          </a:xfrm>
          <a:prstGeom prst="rect">
            <a:avLst/>
          </a:prstGeom>
          <a:noFill/>
        </p:spPr>
        <p:txBody>
          <a:bodyPr wrap="square" rtlCol="0">
            <a:spAutoFit/>
          </a:bodyPr>
          <a:p>
            <a:r>
              <a:rPr lang="zh-CN" altLang="en-US" sz="3600" b="1" dirty="0">
                <a:solidFill>
                  <a:schemeClr val="accent1">
                    <a:lumMod val="75000"/>
                  </a:schemeClr>
                </a:solidFill>
                <a:latin typeface="微软雅黑" panose="020B0503020204020204" charset="-122"/>
                <a:ea typeface="微软雅黑" panose="020B0503020204020204" charset="-122"/>
                <a:sym typeface="微软雅黑" panose="020B0503020204020204" charset="-122"/>
              </a:rPr>
              <a:t>介绍</a:t>
            </a:r>
            <a:endParaRPr lang="zh-CN" altLang="en-US" sz="3600" b="1" dirty="0">
              <a:solidFill>
                <a:schemeClr val="accent1">
                  <a:lumMod val="75000"/>
                </a:schemeClr>
              </a:solidFill>
              <a:latin typeface="微软雅黑" panose="020B0503020204020204" charset="-122"/>
              <a:ea typeface="微软雅黑" panose="020B0503020204020204" charset="-122"/>
              <a:sym typeface="微软雅黑" panose="020B0503020204020204" charset="-122"/>
            </a:endParaRPr>
          </a:p>
        </p:txBody>
      </p:sp>
      <p:sp>
        <p:nvSpPr>
          <p:cNvPr id="2" name="文本框 1"/>
          <p:cNvSpPr txBox="1"/>
          <p:nvPr>
            <p:custDataLst>
              <p:tags r:id="rId3"/>
            </p:custDataLst>
          </p:nvPr>
        </p:nvSpPr>
        <p:spPr>
          <a:xfrm>
            <a:off x="252730" y="1161415"/>
            <a:ext cx="11674475" cy="6000750"/>
          </a:xfrm>
          <a:prstGeom prst="rect">
            <a:avLst/>
          </a:prstGeom>
          <a:noFill/>
        </p:spPr>
        <p:txBody>
          <a:bodyPr wrap="square" rtlCol="0">
            <a:spAutoFit/>
          </a:bodyPr>
          <a:p>
            <a:pPr marL="342900" indent="-342900" algn="just">
              <a:buFont typeface="Wingdings" panose="05000000000000000000" charset="0"/>
              <a:buChar char="l"/>
            </a:pPr>
            <a:r>
              <a:rPr lang="zh-CN" altLang="en-US" sz="2400">
                <a:latin typeface="微软雅黑" panose="020B0503020204020204" charset="-122"/>
                <a:ea typeface="微软雅黑" panose="020B0503020204020204" charset="-122"/>
                <a:cs typeface="微软雅黑" panose="020B0503020204020204" charset="-122"/>
                <a:sym typeface="+mn-ea"/>
              </a:rPr>
              <a:t>预测性业务流程监控（PBPM）对业务流程管理（BPM）</a:t>
            </a:r>
            <a:r>
              <a:rPr lang="zh-CN" altLang="en-US" sz="2400">
                <a:latin typeface="微软雅黑" panose="020B0503020204020204" charset="-122"/>
                <a:ea typeface="微软雅黑" panose="020B0503020204020204" charset="-122"/>
                <a:cs typeface="微软雅黑" panose="020B0503020204020204" charset="-122"/>
                <a:sym typeface="+mn-ea"/>
              </a:rPr>
              <a:t>非常重要。它的目的是使用事件日志中的流程的完整案例来预测未来行为。</a:t>
            </a:r>
            <a:endParaRPr lang="zh-CN" altLang="en-US" sz="2400">
              <a:latin typeface="微软雅黑" panose="020B0503020204020204" charset="-122"/>
              <a:ea typeface="微软雅黑" panose="020B0503020204020204" charset="-122"/>
              <a:cs typeface="微软雅黑" panose="020B0503020204020204" charset="-122"/>
              <a:sym typeface="+mn-ea"/>
            </a:endParaRPr>
          </a:p>
          <a:p>
            <a:pPr marL="342900" indent="-342900" algn="just">
              <a:buFont typeface="Wingdings" panose="05000000000000000000" charset="0"/>
              <a:buChar char="l"/>
            </a:pPr>
            <a:endParaRPr lang="zh-CN" altLang="en-US" sz="2400">
              <a:latin typeface="微软雅黑" panose="020B0503020204020204" charset="-122"/>
              <a:ea typeface="微软雅黑" panose="020B0503020204020204" charset="-122"/>
              <a:cs typeface="微软雅黑" panose="020B0503020204020204" charset="-122"/>
              <a:sym typeface="+mn-ea"/>
            </a:endParaRPr>
          </a:p>
          <a:p>
            <a:pPr marL="342900" indent="-342900" algn="just">
              <a:buFont typeface="Wingdings" panose="05000000000000000000" charset="0"/>
              <a:buChar char="l"/>
            </a:pPr>
            <a:endParaRPr lang="zh-CN" altLang="en-US" sz="2400">
              <a:latin typeface="微软雅黑" panose="020B0503020204020204" charset="-122"/>
              <a:ea typeface="微软雅黑" panose="020B0503020204020204" charset="-122"/>
              <a:cs typeface="微软雅黑" panose="020B0503020204020204" charset="-122"/>
              <a:sym typeface="+mn-ea"/>
            </a:endParaRPr>
          </a:p>
          <a:p>
            <a:pPr marL="342900" indent="-342900" algn="just">
              <a:buFont typeface="Wingdings" panose="05000000000000000000" charset="0"/>
              <a:buChar char="l"/>
            </a:pPr>
            <a:r>
              <a:rPr lang="zh-CN" altLang="en-US" sz="2400">
                <a:latin typeface="微软雅黑" panose="020B0503020204020204" charset="-122"/>
                <a:ea typeface="微软雅黑" panose="020B0503020204020204" charset="-122"/>
                <a:cs typeface="微软雅黑" panose="020B0503020204020204" charset="-122"/>
                <a:sym typeface="+mn-ea"/>
              </a:rPr>
              <a:t>问题：</a:t>
            </a:r>
            <a:endParaRPr lang="zh-CN" altLang="en-US" sz="2400">
              <a:latin typeface="微软雅黑" panose="020B0503020204020204" charset="-122"/>
              <a:ea typeface="微软雅黑" panose="020B0503020204020204" charset="-122"/>
              <a:cs typeface="微软雅黑" panose="020B0503020204020204" charset="-122"/>
              <a:sym typeface="+mn-ea"/>
            </a:endParaRPr>
          </a:p>
          <a:p>
            <a:pPr marL="342900" indent="-342900" algn="just">
              <a:buFont typeface="Wingdings" panose="05000000000000000000" charset="0"/>
              <a:buChar char="Ø"/>
            </a:pPr>
            <a:r>
              <a:rPr lang="zh-CN" altLang="en-US" sz="2400">
                <a:latin typeface="微软雅黑" panose="020B0503020204020204" charset="-122"/>
                <a:ea typeface="微软雅黑" panose="020B0503020204020204" charset="-122"/>
                <a:cs typeface="微软雅黑" panose="020B0503020204020204" charset="-122"/>
                <a:sym typeface="+mn-ea"/>
              </a:rPr>
              <a:t>之前的研究是将深度学习方法应用于特定的预测任务，而</a:t>
            </a:r>
            <a:r>
              <a:rPr lang="zh-CN" altLang="en-US" sz="2400" b="1">
                <a:solidFill>
                  <a:schemeClr val="accent2">
                    <a:lumMod val="75000"/>
                  </a:schemeClr>
                </a:solidFill>
                <a:latin typeface="微软雅黑" panose="020B0503020204020204" charset="-122"/>
                <a:ea typeface="微软雅黑" panose="020B0503020204020204" charset="-122"/>
                <a:sym typeface="+mn-ea"/>
              </a:rPr>
              <a:t>没有推广到其他预测任务</a:t>
            </a:r>
            <a:r>
              <a:rPr lang="zh-CN" altLang="en-US" sz="2400">
                <a:latin typeface="微软雅黑" panose="020B0503020204020204" charset="-122"/>
                <a:ea typeface="微软雅黑" panose="020B0503020204020204" charset="-122"/>
                <a:cs typeface="微软雅黑" panose="020B0503020204020204" charset="-122"/>
                <a:sym typeface="+mn-ea"/>
              </a:rPr>
              <a:t>。</a:t>
            </a:r>
            <a:endParaRPr lang="zh-CN" altLang="en-US" sz="2400">
              <a:latin typeface="微软雅黑" panose="020B0503020204020204" charset="-122"/>
              <a:ea typeface="微软雅黑" panose="020B0503020204020204" charset="-122"/>
              <a:cs typeface="微软雅黑" panose="020B0503020204020204" charset="-122"/>
              <a:sym typeface="+mn-ea"/>
            </a:endParaRPr>
          </a:p>
          <a:p>
            <a:pPr marL="342900" indent="-342900" algn="just">
              <a:buFont typeface="Wingdings" panose="05000000000000000000" charset="0"/>
              <a:buChar char="Ø"/>
            </a:pPr>
            <a:r>
              <a:rPr lang="zh-CN" altLang="en-US" sz="2400">
                <a:latin typeface="微软雅黑" panose="020B0503020204020204" charset="-122"/>
                <a:ea typeface="微软雅黑" panose="020B0503020204020204" charset="-122"/>
                <a:cs typeface="微软雅黑" panose="020B0503020204020204" charset="-122"/>
                <a:sym typeface="+mn-ea"/>
              </a:rPr>
              <a:t>虽然有文献可以同时执行多个预测任务，</a:t>
            </a:r>
            <a:r>
              <a:rPr lang="zh-CN" altLang="en-US" sz="2400">
                <a:latin typeface="微软雅黑" panose="020B0503020204020204" charset="-122"/>
                <a:ea typeface="微软雅黑" panose="020B0503020204020204" charset="-122"/>
                <a:cs typeface="微软雅黑" panose="020B0503020204020204" charset="-122"/>
                <a:sym typeface="+mn-ea"/>
              </a:rPr>
              <a:t>但是应用于其他预测任务需要</a:t>
            </a:r>
            <a:r>
              <a:rPr lang="zh-CN" altLang="en-US" sz="2400" b="1">
                <a:solidFill>
                  <a:schemeClr val="accent2">
                    <a:lumMod val="75000"/>
                  </a:schemeClr>
                </a:solidFill>
                <a:latin typeface="微软雅黑" panose="020B0503020204020204" charset="-122"/>
                <a:ea typeface="微软雅黑" panose="020B0503020204020204" charset="-122"/>
                <a:sym typeface="+mn-ea"/>
              </a:rPr>
              <a:t>重建预测模型</a:t>
            </a:r>
            <a:r>
              <a:rPr lang="zh-CN" altLang="en-US" sz="2400">
                <a:latin typeface="微软雅黑" panose="020B0503020204020204" charset="-122"/>
                <a:ea typeface="微软雅黑" panose="020B0503020204020204" charset="-122"/>
                <a:cs typeface="微软雅黑" panose="020B0503020204020204" charset="-122"/>
                <a:sym typeface="+mn-ea"/>
              </a:rPr>
              <a:t>和花费大量的数据和时间</a:t>
            </a:r>
            <a:r>
              <a:rPr lang="zh-CN" altLang="en-US" sz="2400" b="1">
                <a:solidFill>
                  <a:schemeClr val="accent2">
                    <a:lumMod val="75000"/>
                  </a:schemeClr>
                </a:solidFill>
                <a:latin typeface="微软雅黑" panose="020B0503020204020204" charset="-122"/>
                <a:ea typeface="微软雅黑" panose="020B0503020204020204" charset="-122"/>
                <a:sym typeface="+mn-ea"/>
              </a:rPr>
              <a:t>从头开始训练</a:t>
            </a:r>
            <a:r>
              <a:rPr lang="zh-CN" altLang="en-US" sz="2400">
                <a:latin typeface="微软雅黑" panose="020B0503020204020204" charset="-122"/>
                <a:ea typeface="微软雅黑" panose="020B0503020204020204" charset="-122"/>
                <a:cs typeface="微软雅黑" panose="020B0503020204020204" charset="-122"/>
                <a:sym typeface="+mn-ea"/>
              </a:rPr>
              <a:t>。</a:t>
            </a:r>
            <a:endParaRPr lang="zh-CN" altLang="en-US" sz="2400">
              <a:latin typeface="微软雅黑" panose="020B0503020204020204" charset="-122"/>
              <a:ea typeface="微软雅黑" panose="020B0503020204020204" charset="-122"/>
              <a:cs typeface="微软雅黑" panose="020B0503020204020204" charset="-122"/>
              <a:sym typeface="+mn-ea"/>
            </a:endParaRPr>
          </a:p>
          <a:p>
            <a:pPr marL="342900" indent="-342900" algn="just">
              <a:buFont typeface="Wingdings" panose="05000000000000000000" charset="0"/>
              <a:buChar char="Ø"/>
            </a:pPr>
            <a:endParaRPr lang="zh-CN" altLang="en-US" sz="2400">
              <a:latin typeface="微软雅黑" panose="020B0503020204020204" charset="-122"/>
              <a:ea typeface="微软雅黑" panose="020B0503020204020204" charset="-122"/>
              <a:cs typeface="微软雅黑" panose="020B0503020204020204" charset="-122"/>
              <a:sym typeface="+mn-ea"/>
            </a:endParaRPr>
          </a:p>
          <a:p>
            <a:pPr marL="342900" indent="-342900" algn="just">
              <a:buFont typeface="Wingdings" panose="05000000000000000000" charset="0"/>
              <a:buChar char="Ø"/>
            </a:pPr>
            <a:endParaRPr lang="zh-CN" altLang="en-US" sz="2400">
              <a:latin typeface="微软雅黑" panose="020B0503020204020204" charset="-122"/>
              <a:ea typeface="微软雅黑" panose="020B0503020204020204" charset="-122"/>
              <a:cs typeface="微软雅黑" panose="020B0503020204020204" charset="-122"/>
              <a:sym typeface="+mn-ea"/>
            </a:endParaRPr>
          </a:p>
          <a:p>
            <a:pPr marL="342900" indent="-342900">
              <a:buFont typeface="Wingdings" panose="05000000000000000000" charset="0"/>
              <a:buChar char="l"/>
            </a:pPr>
            <a:r>
              <a:rPr lang="zh-CN" altLang="en-US" sz="2400">
                <a:latin typeface="微软雅黑" panose="020B0503020204020204" charset="-122"/>
                <a:ea typeface="微软雅黑" panose="020B0503020204020204" charset="-122"/>
                <a:sym typeface="+mn-ea"/>
              </a:rPr>
              <a:t>本文提出了一种</a:t>
            </a:r>
            <a:r>
              <a:rPr lang="zh-CN" altLang="en-US" sz="2400" b="1">
                <a:solidFill>
                  <a:schemeClr val="accent2">
                    <a:lumMod val="75000"/>
                  </a:schemeClr>
                </a:solidFill>
                <a:latin typeface="微软雅黑" panose="020B0503020204020204" charset="-122"/>
                <a:ea typeface="微软雅黑" panose="020B0503020204020204" charset="-122"/>
                <a:sym typeface="+mn-ea"/>
              </a:rPr>
              <a:t>基于BERT和迁移学习的多任务预测方法</a:t>
            </a:r>
            <a:r>
              <a:rPr lang="zh-CN" altLang="en-US" sz="2400">
                <a:latin typeface="微软雅黑" panose="020B0503020204020204" charset="-122"/>
                <a:ea typeface="微软雅黑" panose="020B0503020204020204" charset="-122"/>
                <a:sym typeface="+mn-ea"/>
              </a:rPr>
              <a:t>。</a:t>
            </a:r>
            <a:endParaRPr lang="zh-CN" altLang="en-US" sz="2400">
              <a:latin typeface="微软雅黑" panose="020B0503020204020204" charset="-122"/>
              <a:ea typeface="微软雅黑" panose="020B0503020204020204" charset="-122"/>
            </a:endParaRPr>
          </a:p>
          <a:p>
            <a:pPr marL="342900" indent="-342900">
              <a:buFont typeface="Wingdings" panose="05000000000000000000" charset="0"/>
              <a:buChar char="l"/>
            </a:pPr>
            <a:endParaRPr lang="zh-CN" altLang="en-US" sz="2400">
              <a:latin typeface="微软雅黑" panose="020B0503020204020204" charset="-122"/>
              <a:ea typeface="微软雅黑" panose="020B0503020204020204" charset="-122"/>
            </a:endParaRPr>
          </a:p>
          <a:p>
            <a:pPr indent="0" algn="just">
              <a:buFont typeface="Wingdings" panose="05000000000000000000" charset="0"/>
              <a:buNone/>
            </a:pPr>
            <a:endParaRPr lang="zh-CN" altLang="en-US" sz="2400">
              <a:latin typeface="微软雅黑" panose="020B0503020204020204" charset="-122"/>
              <a:ea typeface="微软雅黑" panose="020B0503020204020204" charset="-122"/>
              <a:cs typeface="微软雅黑" panose="020B0503020204020204" charset="-122"/>
              <a:sym typeface="+mn-ea"/>
            </a:endParaRPr>
          </a:p>
          <a:p>
            <a:pPr marL="342900" indent="-342900" algn="just">
              <a:buFont typeface="Wingdings" panose="05000000000000000000" charset="0"/>
              <a:buChar char="l"/>
            </a:pPr>
            <a:endParaRPr lang="zh-CN" altLang="en-US" sz="2400">
              <a:latin typeface="微软雅黑" panose="020B0503020204020204" charset="-122"/>
              <a:ea typeface="微软雅黑" panose="020B0503020204020204" charset="-122"/>
              <a:cs typeface="微软雅黑" panose="020B0503020204020204" charset="-122"/>
              <a:sym typeface="+mn-ea"/>
            </a:endParaRPr>
          </a:p>
          <a:p>
            <a:pPr marL="342900" indent="-342900">
              <a:buFont typeface="Wingdings" panose="05000000000000000000" charset="0"/>
              <a:buChar char="l"/>
            </a:pPr>
            <a:endParaRPr lang="zh-CN" altLang="en-US" sz="2400">
              <a:latin typeface="微软雅黑" panose="020B0503020204020204" charset="-122"/>
              <a:ea typeface="微软雅黑" panose="020B0503020204020204" charset="-122"/>
              <a:cs typeface="微软雅黑" panose="020B0503020204020204" charset="-122"/>
              <a:sym typeface="+mn-ea"/>
            </a:endParaRPr>
          </a:p>
          <a:p>
            <a:pPr marL="342900" indent="-342900">
              <a:buFont typeface="Wingdings" panose="05000000000000000000" charset="0"/>
              <a:buChar char="l"/>
            </a:pPr>
            <a:endParaRPr lang="zh-CN" altLang="en-US" sz="24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635"/>
            <a:ext cx="12192001" cy="6715216"/>
            <a:chOff x="-1" y="-635"/>
            <a:chExt cx="12192001" cy="6715216"/>
          </a:xfrm>
        </p:grpSpPr>
        <p:pic>
          <p:nvPicPr>
            <p:cNvPr id="36" name="图片 35"/>
            <p:cNvPicPr>
              <a:picLocks noChangeAspect="1"/>
            </p:cNvPicPr>
            <p:nvPr/>
          </p:nvPicPr>
          <p:blipFill rotWithShape="1">
            <a:blip r:embed="rId1"/>
            <a:srcRect l="20133" b="45801"/>
            <a:stretch>
              <a:fillRect/>
            </a:stretch>
          </p:blipFill>
          <p:spPr>
            <a:xfrm>
              <a:off x="8146473" y="0"/>
              <a:ext cx="4045527" cy="3716977"/>
            </a:xfrm>
            <a:prstGeom prst="rect">
              <a:avLst/>
            </a:prstGeom>
          </p:spPr>
        </p:pic>
        <p:sp>
          <p:nvSpPr>
            <p:cNvPr id="37" name="矩形 36"/>
            <p:cNvSpPr/>
            <p:nvPr/>
          </p:nvSpPr>
          <p:spPr>
            <a:xfrm>
              <a:off x="-1" y="685346"/>
              <a:ext cx="12192000" cy="6029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矩形 38"/>
            <p:cNvSpPr/>
            <p:nvPr/>
          </p:nvSpPr>
          <p:spPr>
            <a:xfrm>
              <a:off x="-1" y="-635"/>
              <a:ext cx="25273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4" name="Freeform 19"/>
          <p:cNvSpPr>
            <a:spLocks noEditPoints="1"/>
          </p:cNvSpPr>
          <p:nvPr/>
        </p:nvSpPr>
        <p:spPr bwMode="auto">
          <a:xfrm>
            <a:off x="6654800" y="4930140"/>
            <a:ext cx="312420" cy="315595"/>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latin typeface="Source Han Sans CN" panose="020B0500000000000000" pitchFamily="34" charset="-128"/>
              <a:ea typeface="Source Han Sans CN" panose="020B0500000000000000" pitchFamily="34" charset="-128"/>
              <a:cs typeface="+mn-ea"/>
              <a:sym typeface="+mn-lt"/>
            </a:endParaRPr>
          </a:p>
        </p:txBody>
      </p:sp>
      <p:sp>
        <p:nvSpPr>
          <p:cNvPr id="33" name="PA-文本框 6"/>
          <p:cNvSpPr txBox="1"/>
          <p:nvPr>
            <p:custDataLst>
              <p:tags r:id="rId2"/>
            </p:custDataLst>
          </p:nvPr>
        </p:nvSpPr>
        <p:spPr>
          <a:xfrm>
            <a:off x="443083" y="19732"/>
            <a:ext cx="2679989" cy="645160"/>
          </a:xfrm>
          <a:prstGeom prst="rect">
            <a:avLst/>
          </a:prstGeom>
          <a:noFill/>
        </p:spPr>
        <p:txBody>
          <a:bodyPr wrap="square" rtlCol="0">
            <a:spAutoFit/>
          </a:bodyPr>
          <a:p>
            <a:r>
              <a:rPr lang="zh-CN" altLang="en-US" sz="3600" b="1" dirty="0">
                <a:solidFill>
                  <a:schemeClr val="accent1">
                    <a:lumMod val="75000"/>
                  </a:schemeClr>
                </a:solidFill>
                <a:latin typeface="微软雅黑" panose="020B0503020204020204" charset="-122"/>
                <a:ea typeface="微软雅黑" panose="020B0503020204020204" charset="-122"/>
                <a:sym typeface="微软雅黑" panose="020B0503020204020204" charset="-122"/>
              </a:rPr>
              <a:t>介绍</a:t>
            </a:r>
            <a:endParaRPr lang="zh-CN" altLang="en-US" sz="3600" b="1" dirty="0">
              <a:solidFill>
                <a:schemeClr val="accent1">
                  <a:lumMod val="75000"/>
                </a:schemeClr>
              </a:solidFill>
              <a:latin typeface="微软雅黑" panose="020B0503020204020204" charset="-122"/>
              <a:ea typeface="微软雅黑" panose="020B0503020204020204" charset="-122"/>
              <a:sym typeface="微软雅黑" panose="020B0503020204020204" charset="-122"/>
            </a:endParaRPr>
          </a:p>
        </p:txBody>
      </p:sp>
      <p:sp>
        <p:nvSpPr>
          <p:cNvPr id="2" name="文本框 1"/>
          <p:cNvSpPr txBox="1"/>
          <p:nvPr>
            <p:custDataLst>
              <p:tags r:id="rId3"/>
            </p:custDataLst>
          </p:nvPr>
        </p:nvSpPr>
        <p:spPr>
          <a:xfrm>
            <a:off x="252730" y="857250"/>
            <a:ext cx="11674475" cy="4892675"/>
          </a:xfrm>
          <a:prstGeom prst="rect">
            <a:avLst/>
          </a:prstGeom>
          <a:noFill/>
        </p:spPr>
        <p:txBody>
          <a:bodyPr wrap="square" rtlCol="0">
            <a:spAutoFit/>
          </a:bodyPr>
          <a:p>
            <a:pPr marL="342900" indent="-342900" algn="just">
              <a:buFont typeface="Wingdings" panose="05000000000000000000" charset="0"/>
              <a:buChar char="l"/>
            </a:pPr>
            <a:r>
              <a:rPr lang="zh-CN" altLang="en-US" sz="2400">
                <a:latin typeface="微软雅黑" panose="020B0503020204020204" charset="-122"/>
                <a:ea typeface="微软雅黑" panose="020B0503020204020204" charset="-122"/>
              </a:rPr>
              <a:t>主要贡献</a:t>
            </a:r>
            <a:endParaRPr lang="zh-CN" altLang="en-US" sz="2400">
              <a:latin typeface="微软雅黑" panose="020B0503020204020204" charset="-122"/>
              <a:ea typeface="微软雅黑" panose="020B0503020204020204" charset="-122"/>
            </a:endParaRPr>
          </a:p>
          <a:p>
            <a:pPr marL="342900" indent="-342900" algn="just">
              <a:buFont typeface="Wingdings" panose="05000000000000000000" charset="0"/>
              <a:buChar char="l"/>
            </a:pPr>
            <a:endParaRPr lang="zh-CN" altLang="en-US" sz="2400">
              <a:latin typeface="微软雅黑" panose="020B0503020204020204" charset="-122"/>
              <a:ea typeface="微软雅黑" panose="020B0503020204020204" charset="-122"/>
            </a:endParaRPr>
          </a:p>
          <a:p>
            <a:pPr marL="342900" indent="-342900" algn="just">
              <a:buFont typeface="Wingdings" panose="05000000000000000000" charset="0"/>
              <a:buChar char="Ø"/>
            </a:pPr>
            <a:r>
              <a:rPr lang="zh-CN" altLang="en-US" sz="2400">
                <a:latin typeface="微软雅黑" panose="020B0503020204020204" charset="-122"/>
                <a:ea typeface="微软雅黑" panose="020B0503020204020204" charset="-122"/>
              </a:rPr>
              <a:t>首次将BERT和</a:t>
            </a:r>
            <a:r>
              <a:rPr lang="zh-CN" altLang="en-US" sz="2400">
                <a:latin typeface="微软雅黑" panose="020B0503020204020204" charset="-122"/>
                <a:ea typeface="微软雅黑" panose="020B0503020204020204" charset="-122"/>
              </a:rPr>
              <a:t>迁移学习应用于</a:t>
            </a:r>
            <a:r>
              <a:rPr lang="zh-CN" altLang="en-US" sz="2400" b="1">
                <a:solidFill>
                  <a:schemeClr val="accent2">
                    <a:lumMod val="75000"/>
                  </a:schemeClr>
                </a:solidFill>
                <a:latin typeface="微软雅黑" panose="020B0503020204020204" charset="-122"/>
                <a:ea typeface="微软雅黑" panose="020B0503020204020204" charset="-122"/>
              </a:rPr>
              <a:t>几种不同的PBPM任务</a:t>
            </a:r>
            <a:r>
              <a:rPr lang="zh-CN" altLang="en-US" sz="2400">
                <a:latin typeface="微软雅黑" panose="020B0503020204020204" charset="-122"/>
                <a:ea typeface="微软雅黑" panose="020B0503020204020204" charset="-122"/>
              </a:rPr>
              <a:t>。</a:t>
            </a:r>
            <a:endParaRPr lang="zh-CN" altLang="en-US" sz="2400">
              <a:latin typeface="微软雅黑" panose="020B0503020204020204" charset="-122"/>
              <a:ea typeface="微软雅黑" panose="020B0503020204020204" charset="-122"/>
            </a:endParaRPr>
          </a:p>
          <a:p>
            <a:pPr marL="342900" indent="-342900" algn="just">
              <a:buFont typeface="Wingdings" panose="05000000000000000000" charset="0"/>
              <a:buChar char="Ø"/>
            </a:pPr>
            <a:endParaRPr lang="zh-CN" altLang="en-US" sz="2400">
              <a:latin typeface="微软雅黑" panose="020B0503020204020204" charset="-122"/>
              <a:ea typeface="微软雅黑" panose="020B0503020204020204" charset="-122"/>
            </a:endParaRPr>
          </a:p>
          <a:p>
            <a:pPr marL="342900" indent="-342900" algn="just">
              <a:buFont typeface="Wingdings" panose="05000000000000000000" charset="0"/>
              <a:buChar char="Ø"/>
            </a:pPr>
            <a:r>
              <a:rPr lang="zh-CN" altLang="en-US" sz="2400">
                <a:latin typeface="微软雅黑" panose="020B0503020204020204" charset="-122"/>
                <a:ea typeface="微软雅黑" panose="020B0503020204020204" charset="-122"/>
              </a:rPr>
              <a:t>对于PBPM任务，提出了一种</a:t>
            </a:r>
            <a:r>
              <a:rPr lang="zh-CN" altLang="en-US" sz="2400" b="1">
                <a:solidFill>
                  <a:schemeClr val="accent2">
                    <a:lumMod val="75000"/>
                  </a:schemeClr>
                </a:solidFill>
                <a:latin typeface="微软雅黑" panose="020B0503020204020204" charset="-122"/>
                <a:ea typeface="微软雅黑" panose="020B0503020204020204" charset="-122"/>
              </a:rPr>
              <a:t>新的预训练任务MAM</a:t>
            </a:r>
            <a:r>
              <a:rPr lang="zh-CN" altLang="en-US" sz="2400">
                <a:latin typeface="微软雅黑" panose="020B0503020204020204" charset="-122"/>
                <a:ea typeface="微软雅黑" panose="020B0503020204020204" charset="-122"/>
              </a:rPr>
              <a:t>来学习轨迹的通用表示，并探索</a:t>
            </a:r>
            <a:r>
              <a:rPr lang="zh-CN" altLang="en-US" sz="2400" b="1">
                <a:solidFill>
                  <a:schemeClr val="accent2">
                    <a:lumMod val="75000"/>
                  </a:schemeClr>
                </a:solidFill>
                <a:latin typeface="微软雅黑" panose="020B0503020204020204" charset="-122"/>
                <a:ea typeface="微软雅黑" panose="020B0503020204020204" charset="-122"/>
              </a:rPr>
              <a:t>掩蔽策略和掩蔽概率</a:t>
            </a:r>
            <a:r>
              <a:rPr lang="zh-CN" altLang="en-US" sz="2400">
                <a:latin typeface="微软雅黑" panose="020B0503020204020204" charset="-122"/>
                <a:ea typeface="微软雅黑" panose="020B0503020204020204" charset="-122"/>
              </a:rPr>
              <a:t>对11个真实事件日志上不同预测任务性能的影响。</a:t>
            </a:r>
            <a:endParaRPr lang="zh-CN" altLang="en-US" sz="2400">
              <a:latin typeface="微软雅黑" panose="020B0503020204020204" charset="-122"/>
              <a:ea typeface="微软雅黑" panose="020B0503020204020204" charset="-122"/>
            </a:endParaRPr>
          </a:p>
          <a:p>
            <a:pPr marL="342900" indent="-342900" algn="just">
              <a:buFont typeface="Wingdings" panose="05000000000000000000" charset="0"/>
              <a:buChar char="Ø"/>
            </a:pPr>
            <a:endParaRPr lang="zh-CN" altLang="en-US" sz="2400">
              <a:latin typeface="微软雅黑" panose="020B0503020204020204" charset="-122"/>
              <a:ea typeface="微软雅黑" panose="020B0503020204020204" charset="-122"/>
            </a:endParaRPr>
          </a:p>
          <a:p>
            <a:pPr marL="342900" indent="-342900" algn="just">
              <a:buFont typeface="Wingdings" panose="05000000000000000000" charset="0"/>
              <a:buChar char="Ø"/>
            </a:pPr>
            <a:r>
              <a:rPr lang="zh-CN" altLang="en-US" sz="2400">
                <a:latin typeface="微软雅黑" panose="020B0503020204020204" charset="-122"/>
                <a:ea typeface="微软雅黑" panose="020B0503020204020204" charset="-122"/>
              </a:rPr>
              <a:t>将此方法的结果与几种最先进的预测未来活动和结果的预测方法进行了比较，分别考虑了11个真实世界的事件日志，并</a:t>
            </a:r>
            <a:r>
              <a:rPr lang="zh-CN" altLang="en-US" sz="2400" b="1">
                <a:solidFill>
                  <a:schemeClr val="accent2">
                    <a:lumMod val="75000"/>
                  </a:schemeClr>
                </a:solidFill>
                <a:latin typeface="微软雅黑" panose="020B0503020204020204" charset="-122"/>
                <a:ea typeface="微软雅黑" panose="020B0503020204020204" charset="-122"/>
              </a:rPr>
              <a:t>评估了此方法在下一个活动和结果的两个预测任务上的性能</a:t>
            </a:r>
            <a:r>
              <a:rPr lang="zh-CN" altLang="en-US" sz="2400">
                <a:latin typeface="微软雅黑" panose="020B0503020204020204" charset="-122"/>
                <a:ea typeface="微软雅黑" panose="020B0503020204020204" charset="-122"/>
              </a:rPr>
              <a:t>。 </a:t>
            </a:r>
            <a:endParaRPr lang="zh-CN" altLang="en-US" sz="2400">
              <a:latin typeface="微软雅黑" panose="020B0503020204020204" charset="-122"/>
              <a:ea typeface="微软雅黑" panose="020B0503020204020204" charset="-122"/>
            </a:endParaRPr>
          </a:p>
          <a:p>
            <a:pPr marL="342900" indent="-342900" algn="just">
              <a:buFont typeface="Wingdings" panose="05000000000000000000" charset="0"/>
              <a:buChar char="Ø"/>
            </a:pPr>
            <a:endParaRPr lang="zh-CN" altLang="en-US" sz="2400">
              <a:latin typeface="微软雅黑" panose="020B0503020204020204" charset="-122"/>
              <a:ea typeface="微软雅黑" panose="020B0503020204020204" charset="-122"/>
            </a:endParaRPr>
          </a:p>
          <a:p>
            <a:pPr marL="342900" indent="-342900" algn="just">
              <a:buFont typeface="Wingdings" panose="05000000000000000000" charset="0"/>
              <a:buChar char="Ø"/>
            </a:pPr>
            <a:r>
              <a:rPr lang="zh-CN" altLang="en-US" sz="2400">
                <a:latin typeface="微软雅黑" panose="020B0503020204020204" charset="-122"/>
                <a:ea typeface="微软雅黑" panose="020B0503020204020204" charset="-122"/>
              </a:rPr>
              <a:t>将此方法与基于11个真实事件日志的基准测试方法进行了</a:t>
            </a:r>
            <a:r>
              <a:rPr lang="zh-CN" altLang="en-US" sz="2400" b="1">
                <a:solidFill>
                  <a:schemeClr val="accent2">
                    <a:lumMod val="75000"/>
                  </a:schemeClr>
                </a:solidFill>
                <a:latin typeface="微软雅黑" panose="020B0503020204020204" charset="-122"/>
                <a:ea typeface="微软雅黑" panose="020B0503020204020204" charset="-122"/>
              </a:rPr>
              <a:t>比较</a:t>
            </a:r>
            <a:r>
              <a:rPr lang="zh-CN" altLang="en-US" sz="2400">
                <a:latin typeface="微软雅黑" panose="020B0503020204020204" charset="-122"/>
                <a:ea typeface="微软雅黑" panose="020B0503020204020204" charset="-122"/>
              </a:rPr>
              <a:t>，以探索</a:t>
            </a:r>
            <a:r>
              <a:rPr lang="zh-CN" altLang="en-US" sz="2400">
                <a:latin typeface="微软雅黑" panose="020B0503020204020204" charset="-122"/>
                <a:ea typeface="微软雅黑" panose="020B0503020204020204" charset="-122"/>
              </a:rPr>
              <a:t>此方法在几个不同的PBPM任务中的有效性。</a:t>
            </a:r>
            <a:endParaRPr lang="zh-CN" altLang="en-US" sz="24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8748395" y="776605"/>
            <a:ext cx="3431540" cy="6080760"/>
            <a:chOff x="170694" y="-926521"/>
            <a:chExt cx="2869388" cy="2561772"/>
          </a:xfrm>
          <a:gradFill>
            <a:gsLst>
              <a:gs pos="0">
                <a:schemeClr val="accent1">
                  <a:lumMod val="67000"/>
                </a:schemeClr>
              </a:gs>
              <a:gs pos="48000">
                <a:schemeClr val="accent1">
                  <a:lumMod val="97000"/>
                  <a:lumOff val="3000"/>
                </a:schemeClr>
              </a:gs>
              <a:gs pos="100000">
                <a:schemeClr val="accent1">
                  <a:lumMod val="60000"/>
                  <a:lumOff val="40000"/>
                </a:schemeClr>
              </a:gs>
            </a:gsLst>
            <a:lin ang="19200000" scaled="0"/>
          </a:gradFill>
        </p:grpSpPr>
        <p:sp>
          <p:nvSpPr>
            <p:cNvPr id="10" name="等腰三角形 25"/>
            <p:cNvSpPr/>
            <p:nvPr>
              <p:custDataLst>
                <p:tags r:id="rId1"/>
              </p:custDataLst>
            </p:nvPr>
          </p:nvSpPr>
          <p:spPr>
            <a:xfrm>
              <a:off x="1233863" y="177982"/>
              <a:ext cx="355284" cy="35651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 name="等腰三角形 26"/>
            <p:cNvSpPr/>
            <p:nvPr>
              <p:custDataLst>
                <p:tags r:id="rId2"/>
              </p:custDataLst>
            </p:nvPr>
          </p:nvSpPr>
          <p:spPr>
            <a:xfrm flipV="1">
              <a:off x="200258" y="602633"/>
              <a:ext cx="355284" cy="35651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3" name="矩形 12"/>
            <p:cNvSpPr/>
            <p:nvPr>
              <p:custDataLst>
                <p:tags r:id="rId3"/>
              </p:custDataLst>
            </p:nvPr>
          </p:nvSpPr>
          <p:spPr>
            <a:xfrm>
              <a:off x="170694" y="-926521"/>
              <a:ext cx="2869388" cy="2561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2" name="组合 1"/>
          <p:cNvGrpSpPr/>
          <p:nvPr/>
        </p:nvGrpSpPr>
        <p:grpSpPr>
          <a:xfrm>
            <a:off x="0" y="1"/>
            <a:ext cx="8888095" cy="6857999"/>
            <a:chOff x="170694" y="-926521"/>
            <a:chExt cx="2869388" cy="2561772"/>
          </a:xfrm>
          <a:gradFill>
            <a:gsLst>
              <a:gs pos="0">
                <a:schemeClr val="accent1">
                  <a:lumMod val="67000"/>
                </a:schemeClr>
              </a:gs>
              <a:gs pos="48000">
                <a:schemeClr val="accent1">
                  <a:lumMod val="97000"/>
                  <a:lumOff val="3000"/>
                </a:schemeClr>
              </a:gs>
              <a:gs pos="100000">
                <a:schemeClr val="accent1">
                  <a:lumMod val="60000"/>
                  <a:lumOff val="40000"/>
                </a:schemeClr>
              </a:gs>
            </a:gsLst>
            <a:lin ang="19200000" scaled="0"/>
          </a:gradFill>
        </p:grpSpPr>
        <p:sp>
          <p:nvSpPr>
            <p:cNvPr id="3" name="等腰三角形 25"/>
            <p:cNvSpPr/>
            <p:nvPr/>
          </p:nvSpPr>
          <p:spPr>
            <a:xfrm>
              <a:off x="1233863" y="177982"/>
              <a:ext cx="355284" cy="35651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 name="等腰三角形 26"/>
            <p:cNvSpPr/>
            <p:nvPr/>
          </p:nvSpPr>
          <p:spPr>
            <a:xfrm flipV="1">
              <a:off x="200258" y="602633"/>
              <a:ext cx="355284" cy="35651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 name="矩形 4"/>
            <p:cNvSpPr/>
            <p:nvPr/>
          </p:nvSpPr>
          <p:spPr>
            <a:xfrm>
              <a:off x="170694" y="-926521"/>
              <a:ext cx="2869388" cy="2561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6" name="平行四边形 5"/>
            <p:cNvSpPr/>
            <p:nvPr/>
          </p:nvSpPr>
          <p:spPr>
            <a:xfrm>
              <a:off x="376965" y="-35223"/>
              <a:ext cx="1036076" cy="779005"/>
            </a:xfrm>
            <a:prstGeom prst="parallelogram">
              <a:avLst>
                <a:gd name="adj" fmla="val 4820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文本框 6"/>
            <p:cNvSpPr txBox="1"/>
            <p:nvPr/>
          </p:nvSpPr>
          <p:spPr>
            <a:xfrm>
              <a:off x="613677" y="160549"/>
              <a:ext cx="546080" cy="379047"/>
            </a:xfrm>
            <a:prstGeom prst="rect">
              <a:avLst/>
            </a:prstGeom>
            <a:noFill/>
          </p:spPr>
          <p:txBody>
            <a:bodyPr wrap="square" lIns="91440" tIns="45720" rIns="91440" bIns="45720" rtlCol="0">
              <a:spAutoFit/>
            </a:bodyPr>
            <a:lstStyle/>
            <a:p>
              <a:pPr algn="ctr" defTabSz="1219200"/>
              <a:r>
                <a:rPr lang="en-US" altLang="zh-CN" sz="6000" dirty="0">
                  <a:solidFill>
                    <a:schemeClr val="accent1">
                      <a:lumMod val="75000"/>
                    </a:schemeClr>
                  </a:solidFill>
                  <a:latin typeface="微软雅黑" panose="020B0503020204020204" charset="-122"/>
                  <a:ea typeface="微软雅黑" panose="020B0503020204020204" charset="-122"/>
                  <a:sym typeface="FZHei-B01S" panose="02010601030101010101" pitchFamily="2" charset="-122"/>
                </a:rPr>
                <a:t>02</a:t>
              </a:r>
              <a:endParaRPr lang="zh-CN" altLang="en-US" sz="6000" dirty="0">
                <a:solidFill>
                  <a:schemeClr val="accent1">
                    <a:lumMod val="75000"/>
                  </a:schemeClr>
                </a:solidFill>
                <a:latin typeface="微软雅黑" panose="020B0503020204020204" charset="-122"/>
                <a:ea typeface="微软雅黑" panose="020B0503020204020204" charset="-122"/>
                <a:sym typeface="FZHei-B01S" panose="02010601030101010101" pitchFamily="2" charset="-122"/>
              </a:endParaRPr>
            </a:p>
          </p:txBody>
        </p:sp>
      </p:grpSp>
      <p:sp>
        <p:nvSpPr>
          <p:cNvPr id="8" name="TextBox 48"/>
          <p:cNvSpPr txBox="1"/>
          <p:nvPr/>
        </p:nvSpPr>
        <p:spPr>
          <a:xfrm>
            <a:off x="3239770" y="2982595"/>
            <a:ext cx="5914390" cy="768350"/>
          </a:xfrm>
          <a:prstGeom prst="rect">
            <a:avLst/>
          </a:prstGeom>
          <a:noFill/>
        </p:spPr>
        <p:txBody>
          <a:bodyPr wrap="square" lIns="91445" tIns="45721" rIns="91445" bIns="45721" rtlCol="0">
            <a:spAutoFit/>
          </a:bodyPr>
          <a:lstStyle/>
          <a:p>
            <a:pPr algn="ctr"/>
            <a:r>
              <a:rPr lang="zh-CN" altLang="en-US" sz="4400" dirty="0">
                <a:solidFill>
                  <a:schemeClr val="bg1"/>
                </a:solidFill>
                <a:latin typeface="微软雅黑" panose="020B0503020204020204" charset="-122"/>
                <a:ea typeface="微软雅黑" panose="020B0503020204020204" charset="-122"/>
                <a:sym typeface="FZHei-B01S" panose="02010601030101010101" pitchFamily="2" charset="-122"/>
              </a:rPr>
              <a:t>背景</a:t>
            </a:r>
            <a:endParaRPr lang="zh-CN" altLang="en-US" sz="4400" dirty="0">
              <a:solidFill>
                <a:schemeClr val="bg1"/>
              </a:solidFill>
              <a:latin typeface="微软雅黑" panose="020B0503020204020204" charset="-122"/>
              <a:ea typeface="微软雅黑" panose="020B0503020204020204" charset="-122"/>
              <a:sym typeface="FZHei-B01S" panose="02010601030101010101" pitchFamily="2" charset="-122"/>
            </a:endParaRPr>
          </a:p>
        </p:txBody>
      </p:sp>
      <p:pic>
        <p:nvPicPr>
          <p:cNvPr id="14" name="图片 13"/>
          <p:cNvPicPr>
            <a:picLocks noChangeAspect="1"/>
          </p:cNvPicPr>
          <p:nvPr>
            <p:custDataLst>
              <p:tags r:id="rId4"/>
            </p:custDataLst>
          </p:nvPr>
        </p:nvPicPr>
        <p:blipFill>
          <a:blip r:embed="rId5"/>
          <a:stretch>
            <a:fillRect/>
          </a:stretch>
        </p:blipFill>
        <p:spPr>
          <a:xfrm>
            <a:off x="7461956" y="3871356"/>
            <a:ext cx="4730043" cy="3416788"/>
          </a:xfrm>
          <a:prstGeom prst="rect">
            <a:avLst/>
          </a:prstGeom>
        </p:spPr>
      </p:pic>
      <p:pic>
        <p:nvPicPr>
          <p:cNvPr id="11" name="图片 10"/>
          <p:cNvPicPr>
            <a:picLocks noChangeAspect="1"/>
          </p:cNvPicPr>
          <p:nvPr>
            <p:custDataLst>
              <p:tags r:id="rId6"/>
            </p:custDataLst>
          </p:nvPr>
        </p:nvPicPr>
        <p:blipFill rotWithShape="1">
          <a:blip r:embed="rId7"/>
          <a:srcRect l="20133" b="45801"/>
          <a:stretch>
            <a:fillRect/>
          </a:stretch>
        </p:blipFill>
        <p:spPr>
          <a:xfrm>
            <a:off x="8146473" y="0"/>
            <a:ext cx="4045527" cy="371697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635"/>
            <a:ext cx="12192001" cy="6715216"/>
            <a:chOff x="-1" y="-635"/>
            <a:chExt cx="12192001" cy="6715216"/>
          </a:xfrm>
        </p:grpSpPr>
        <p:pic>
          <p:nvPicPr>
            <p:cNvPr id="36" name="图片 35"/>
            <p:cNvPicPr>
              <a:picLocks noChangeAspect="1"/>
            </p:cNvPicPr>
            <p:nvPr/>
          </p:nvPicPr>
          <p:blipFill rotWithShape="1">
            <a:blip r:embed="rId1"/>
            <a:srcRect l="20133" b="45801"/>
            <a:stretch>
              <a:fillRect/>
            </a:stretch>
          </p:blipFill>
          <p:spPr>
            <a:xfrm>
              <a:off x="8146473" y="0"/>
              <a:ext cx="4045527" cy="3716977"/>
            </a:xfrm>
            <a:prstGeom prst="rect">
              <a:avLst/>
            </a:prstGeom>
          </p:spPr>
        </p:pic>
        <p:sp>
          <p:nvSpPr>
            <p:cNvPr id="37" name="矩形 36"/>
            <p:cNvSpPr/>
            <p:nvPr/>
          </p:nvSpPr>
          <p:spPr>
            <a:xfrm>
              <a:off x="-1" y="685346"/>
              <a:ext cx="12192000" cy="6029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zh-CN" altLang="en-US" sz="2400">
                  <a:latin typeface="微软雅黑" panose="020B0503020204020204" charset="-122"/>
                  <a:ea typeface="微软雅黑" panose="020B0503020204020204" charset="-122"/>
                  <a:cs typeface="微软雅黑" panose="020B0503020204020204" charset="-122"/>
                  <a:sym typeface="+mn-ea"/>
                </a:rPr>
                <a:t>e = a, c, t</a:t>
              </a:r>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矩形 38"/>
            <p:cNvSpPr/>
            <p:nvPr/>
          </p:nvSpPr>
          <p:spPr>
            <a:xfrm>
              <a:off x="-1" y="-635"/>
              <a:ext cx="25273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4" name="Freeform 19"/>
          <p:cNvSpPr>
            <a:spLocks noEditPoints="1"/>
          </p:cNvSpPr>
          <p:nvPr/>
        </p:nvSpPr>
        <p:spPr bwMode="auto">
          <a:xfrm>
            <a:off x="6654800" y="4930140"/>
            <a:ext cx="312420" cy="315595"/>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latin typeface="Source Han Sans CN" panose="020B0500000000000000" pitchFamily="34" charset="-128"/>
              <a:ea typeface="Source Han Sans CN" panose="020B0500000000000000" pitchFamily="34" charset="-128"/>
              <a:cs typeface="+mn-ea"/>
              <a:sym typeface="+mn-lt"/>
            </a:endParaRPr>
          </a:p>
        </p:txBody>
      </p:sp>
      <p:sp>
        <p:nvSpPr>
          <p:cNvPr id="33" name="PA-文本框 6"/>
          <p:cNvSpPr txBox="1"/>
          <p:nvPr>
            <p:custDataLst>
              <p:tags r:id="rId2"/>
            </p:custDataLst>
          </p:nvPr>
        </p:nvSpPr>
        <p:spPr>
          <a:xfrm>
            <a:off x="443230" y="19685"/>
            <a:ext cx="3328035" cy="645160"/>
          </a:xfrm>
          <a:prstGeom prst="rect">
            <a:avLst/>
          </a:prstGeom>
          <a:noFill/>
        </p:spPr>
        <p:txBody>
          <a:bodyPr wrap="square" rtlCol="0">
            <a:spAutoFit/>
          </a:bodyPr>
          <a:p>
            <a:r>
              <a:rPr lang="zh-CN" altLang="en-US" sz="3600" b="1" dirty="0">
                <a:solidFill>
                  <a:schemeClr val="accent1">
                    <a:lumMod val="75000"/>
                  </a:schemeClr>
                </a:solidFill>
                <a:latin typeface="微软雅黑" panose="020B0503020204020204" charset="-122"/>
                <a:ea typeface="微软雅黑" panose="020B0503020204020204" charset="-122"/>
                <a:sym typeface="微软雅黑" panose="020B0503020204020204" charset="-122"/>
              </a:rPr>
              <a:t>背景</a:t>
            </a:r>
            <a:endParaRPr lang="zh-CN" altLang="en-US" sz="3600" b="1" dirty="0">
              <a:solidFill>
                <a:schemeClr val="accent1">
                  <a:lumMod val="75000"/>
                </a:schemeClr>
              </a:solidFill>
              <a:latin typeface="微软雅黑" panose="020B0503020204020204" charset="-122"/>
              <a:ea typeface="微软雅黑" panose="020B0503020204020204" charset="-122"/>
              <a:sym typeface="微软雅黑" panose="020B0503020204020204" charset="-122"/>
            </a:endParaRPr>
          </a:p>
        </p:txBody>
      </p:sp>
      <p:sp>
        <p:nvSpPr>
          <p:cNvPr id="3" name="文本框 2"/>
          <p:cNvSpPr txBox="1"/>
          <p:nvPr/>
        </p:nvSpPr>
        <p:spPr>
          <a:xfrm>
            <a:off x="415290" y="912495"/>
            <a:ext cx="3601085" cy="460375"/>
          </a:xfrm>
          <a:prstGeom prst="rect">
            <a:avLst/>
          </a:prstGeom>
          <a:noFill/>
        </p:spPr>
        <p:txBody>
          <a:bodyPr wrap="square" rtlCol="0">
            <a:spAutoFit/>
          </a:bodyPr>
          <a:p>
            <a:r>
              <a:rPr lang="en-US" altLang="zh-CN" sz="2400" b="1">
                <a:latin typeface="微软雅黑" panose="020B0503020204020204" charset="-122"/>
                <a:ea typeface="微软雅黑" panose="020B0503020204020204" charset="-122"/>
                <a:cs typeface="微软雅黑" panose="020B0503020204020204" charset="-122"/>
              </a:rPr>
              <a:t>Definition1</a:t>
            </a:r>
            <a:r>
              <a:rPr lang="zh-CN" altLang="en-US" sz="2400">
                <a:latin typeface="微软雅黑" panose="020B0503020204020204" charset="-122"/>
                <a:ea typeface="微软雅黑" panose="020B0503020204020204" charset="-122"/>
                <a:cs typeface="微软雅黑" panose="020B0503020204020204" charset="-122"/>
              </a:rPr>
              <a:t>（</a:t>
            </a:r>
            <a:r>
              <a:rPr lang="en-US" altLang="zh-CN" sz="2400">
                <a:latin typeface="微软雅黑" panose="020B0503020204020204" charset="-122"/>
                <a:ea typeface="微软雅黑" panose="020B0503020204020204" charset="-122"/>
                <a:cs typeface="微软雅黑" panose="020B0503020204020204" charset="-122"/>
              </a:rPr>
              <a:t>Event</a:t>
            </a:r>
            <a:r>
              <a:rPr lang="zh-CN" altLang="en-US" sz="2400">
                <a:latin typeface="微软雅黑" panose="020B0503020204020204" charset="-122"/>
                <a:ea typeface="微软雅黑" panose="020B0503020204020204" charset="-122"/>
                <a:cs typeface="微软雅黑" panose="020B0503020204020204" charset="-122"/>
              </a:rPr>
              <a:t>）：</a:t>
            </a:r>
            <a:endParaRPr lang="zh-CN" altLang="en-US" sz="240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4935220" y="929005"/>
            <a:ext cx="4514215" cy="460375"/>
          </a:xfrm>
          <a:prstGeom prst="rect">
            <a:avLst/>
          </a:prstGeom>
          <a:noFill/>
        </p:spPr>
        <p:txBody>
          <a:bodyPr wrap="square" rtlCol="0">
            <a:spAutoFit/>
          </a:bodyPr>
          <a:p>
            <a:r>
              <a:rPr lang="zh-CN" altLang="en-US" sz="2400">
                <a:latin typeface="微软雅黑" panose="020B0503020204020204" charset="-122"/>
                <a:ea typeface="微软雅黑" panose="020B0503020204020204" charset="-122"/>
              </a:rPr>
              <a:t>e = a, c, t</a:t>
            </a:r>
            <a:endParaRPr lang="zh-CN" altLang="en-US" sz="2400">
              <a:latin typeface="微软雅黑" panose="020B0503020204020204" charset="-122"/>
              <a:ea typeface="微软雅黑" panose="020B0503020204020204" charset="-122"/>
            </a:endParaRPr>
          </a:p>
        </p:txBody>
      </p:sp>
      <p:sp>
        <p:nvSpPr>
          <p:cNvPr id="6" name="文本框 5"/>
          <p:cNvSpPr txBox="1"/>
          <p:nvPr>
            <p:custDataLst>
              <p:tags r:id="rId3"/>
            </p:custDataLst>
          </p:nvPr>
        </p:nvSpPr>
        <p:spPr>
          <a:xfrm>
            <a:off x="415290" y="1722755"/>
            <a:ext cx="3601085" cy="460375"/>
          </a:xfrm>
          <a:prstGeom prst="rect">
            <a:avLst/>
          </a:prstGeom>
          <a:noFill/>
        </p:spPr>
        <p:txBody>
          <a:bodyPr wrap="square" rtlCol="0">
            <a:spAutoFit/>
          </a:bodyPr>
          <a:p>
            <a:r>
              <a:rPr lang="en-US" altLang="zh-CN" sz="2400" b="1">
                <a:latin typeface="微软雅黑" panose="020B0503020204020204" charset="-122"/>
                <a:ea typeface="微软雅黑" panose="020B0503020204020204" charset="-122"/>
                <a:cs typeface="微软雅黑" panose="020B0503020204020204" charset="-122"/>
              </a:rPr>
              <a:t>Definition2</a:t>
            </a:r>
            <a:r>
              <a:rPr lang="zh-CN" altLang="en-US" sz="2400">
                <a:latin typeface="微软雅黑" panose="020B0503020204020204" charset="-122"/>
                <a:ea typeface="微软雅黑" panose="020B0503020204020204" charset="-122"/>
                <a:cs typeface="微软雅黑" panose="020B0503020204020204" charset="-122"/>
              </a:rPr>
              <a:t>（</a:t>
            </a:r>
            <a:r>
              <a:rPr lang="en-US" altLang="zh-CN" sz="2400">
                <a:latin typeface="微软雅黑" panose="020B0503020204020204" charset="-122"/>
                <a:ea typeface="微软雅黑" panose="020B0503020204020204" charset="-122"/>
                <a:cs typeface="微软雅黑" panose="020B0503020204020204" charset="-122"/>
              </a:rPr>
              <a:t>Trace</a:t>
            </a:r>
            <a:r>
              <a:rPr lang="zh-CN" altLang="en-US" sz="2400">
                <a:latin typeface="微软雅黑" panose="020B0503020204020204" charset="-122"/>
                <a:ea typeface="微软雅黑" panose="020B0503020204020204" charset="-122"/>
                <a:cs typeface="微软雅黑" panose="020B0503020204020204" charset="-122"/>
              </a:rPr>
              <a:t>）：</a:t>
            </a:r>
            <a:endParaRPr lang="zh-CN" altLang="en-US" sz="240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custDataLst>
              <p:tags r:id="rId4"/>
            </p:custDataLst>
          </p:nvPr>
        </p:nvSpPr>
        <p:spPr>
          <a:xfrm>
            <a:off x="4935220" y="1736090"/>
            <a:ext cx="4514215" cy="460375"/>
          </a:xfrm>
          <a:prstGeom prst="rect">
            <a:avLst/>
          </a:prstGeom>
          <a:noFill/>
        </p:spPr>
        <p:txBody>
          <a:bodyPr wrap="square" rtlCol="0">
            <a:spAutoFit/>
          </a:bodyPr>
          <a:p>
            <a:r>
              <a:rPr lang="zh-CN" altLang="en-US" sz="2400">
                <a:latin typeface="微软雅黑" panose="020B0503020204020204" charset="-122"/>
                <a:ea typeface="微软雅黑" panose="020B0503020204020204" charset="-122"/>
              </a:rPr>
              <a:t>σ = ⟨e</a:t>
            </a:r>
            <a:r>
              <a:rPr lang="zh-CN" altLang="en-US" sz="2400" baseline="-25000">
                <a:latin typeface="微软雅黑" panose="020B0503020204020204" charset="-122"/>
                <a:ea typeface="微软雅黑" panose="020B0503020204020204" charset="-122"/>
              </a:rPr>
              <a:t>1</a:t>
            </a:r>
            <a:r>
              <a:rPr lang="zh-CN" altLang="en-US" sz="2400">
                <a:latin typeface="微软雅黑" panose="020B0503020204020204" charset="-122"/>
                <a:ea typeface="微软雅黑" panose="020B0503020204020204" charset="-122"/>
              </a:rPr>
              <a:t>, e</a:t>
            </a:r>
            <a:r>
              <a:rPr lang="zh-CN" altLang="en-US" sz="2400" baseline="-25000">
                <a:latin typeface="微软雅黑" panose="020B0503020204020204" charset="-122"/>
                <a:ea typeface="微软雅黑" panose="020B0503020204020204" charset="-122"/>
              </a:rPr>
              <a:t>2</a:t>
            </a:r>
            <a:r>
              <a:rPr lang="zh-CN" altLang="en-US" sz="2400">
                <a:latin typeface="微软雅黑" panose="020B0503020204020204" charset="-122"/>
                <a:ea typeface="微软雅黑" panose="020B0503020204020204" charset="-122"/>
              </a:rPr>
              <a:t>, . . . , e</a:t>
            </a:r>
            <a:r>
              <a:rPr lang="zh-CN" altLang="en-US" sz="2400" baseline="-25000">
                <a:latin typeface="微软雅黑" panose="020B0503020204020204" charset="-122"/>
                <a:ea typeface="微软雅黑" panose="020B0503020204020204" charset="-122"/>
              </a:rPr>
              <a:t>|σ|</a:t>
            </a:r>
            <a:r>
              <a:rPr lang="en-US" altLang="zh-CN" sz="2400">
                <a:latin typeface="微软雅黑" panose="020B0503020204020204" charset="-122"/>
                <a:ea typeface="微软雅黑" panose="020B0503020204020204" charset="-122"/>
              </a:rPr>
              <a:t> </a:t>
            </a:r>
            <a:r>
              <a:rPr lang="zh-CN" altLang="en-US" sz="2400">
                <a:latin typeface="微软雅黑" panose="020B0503020204020204" charset="-122"/>
                <a:ea typeface="微软雅黑" panose="020B0503020204020204" charset="-122"/>
              </a:rPr>
              <a:t>⟩</a:t>
            </a:r>
            <a:endParaRPr lang="zh-CN" altLang="en-US" sz="2400">
              <a:latin typeface="微软雅黑" panose="020B0503020204020204" charset="-122"/>
              <a:ea typeface="微软雅黑" panose="020B0503020204020204" charset="-122"/>
            </a:endParaRPr>
          </a:p>
        </p:txBody>
      </p:sp>
      <p:sp>
        <p:nvSpPr>
          <p:cNvPr id="8" name="文本框 7"/>
          <p:cNvSpPr txBox="1"/>
          <p:nvPr>
            <p:custDataLst>
              <p:tags r:id="rId5"/>
            </p:custDataLst>
          </p:nvPr>
        </p:nvSpPr>
        <p:spPr>
          <a:xfrm>
            <a:off x="415290" y="2533015"/>
            <a:ext cx="4980940" cy="460375"/>
          </a:xfrm>
          <a:prstGeom prst="rect">
            <a:avLst/>
          </a:prstGeom>
          <a:noFill/>
        </p:spPr>
        <p:txBody>
          <a:bodyPr wrap="square" rtlCol="0">
            <a:spAutoFit/>
          </a:bodyPr>
          <a:p>
            <a:r>
              <a:rPr lang="en-US" altLang="zh-CN" sz="2400" b="1">
                <a:latin typeface="微软雅黑" panose="020B0503020204020204" charset="-122"/>
                <a:ea typeface="微软雅黑" panose="020B0503020204020204" charset="-122"/>
                <a:cs typeface="微软雅黑" panose="020B0503020204020204" charset="-122"/>
              </a:rPr>
              <a:t>Definition3</a:t>
            </a:r>
            <a:r>
              <a:rPr lang="zh-CN" altLang="en-US" sz="2400">
                <a:latin typeface="微软雅黑" panose="020B0503020204020204" charset="-122"/>
                <a:ea typeface="微软雅黑" panose="020B0503020204020204" charset="-122"/>
                <a:cs typeface="微软雅黑" panose="020B0503020204020204" charset="-122"/>
              </a:rPr>
              <a:t>（</a:t>
            </a:r>
            <a:r>
              <a:rPr lang="en-US" altLang="zh-CN" sz="2400">
                <a:latin typeface="微软雅黑" panose="020B0503020204020204" charset="-122"/>
                <a:ea typeface="微软雅黑" panose="020B0503020204020204" charset="-122"/>
                <a:cs typeface="微软雅黑" panose="020B0503020204020204" charset="-122"/>
              </a:rPr>
              <a:t>Prefix Trace</a:t>
            </a:r>
            <a:r>
              <a:rPr lang="zh-CN" altLang="en-US" sz="2400">
                <a:latin typeface="微软雅黑" panose="020B0503020204020204" charset="-122"/>
                <a:ea typeface="微软雅黑" panose="020B0503020204020204" charset="-122"/>
                <a:cs typeface="微软雅黑" panose="020B0503020204020204" charset="-122"/>
              </a:rPr>
              <a:t>）：</a:t>
            </a:r>
            <a:endParaRPr lang="zh-CN" altLang="en-US" sz="2400">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custDataLst>
              <p:tags r:id="rId6"/>
            </p:custDataLst>
          </p:nvPr>
        </p:nvSpPr>
        <p:spPr>
          <a:xfrm>
            <a:off x="4830445" y="2543175"/>
            <a:ext cx="7134860" cy="460375"/>
          </a:xfrm>
          <a:prstGeom prst="rect">
            <a:avLst/>
          </a:prstGeom>
          <a:noFill/>
        </p:spPr>
        <p:txBody>
          <a:bodyPr wrap="square" rtlCol="0">
            <a:spAutoFit/>
          </a:bodyPr>
          <a:p>
            <a:r>
              <a:rPr sz="2400">
                <a:latin typeface="微软雅黑" panose="020B0503020204020204" charset="-122"/>
                <a:ea typeface="微软雅黑" panose="020B0503020204020204" charset="-122"/>
              </a:rPr>
              <a:t> σ</a:t>
            </a:r>
            <a:r>
              <a:rPr sz="2400" baseline="30000">
                <a:latin typeface="微软雅黑" panose="020B0503020204020204" charset="-122"/>
                <a:ea typeface="微软雅黑" panose="020B0503020204020204" charset="-122"/>
              </a:rPr>
              <a:t>k</a:t>
            </a:r>
            <a:r>
              <a:rPr sz="2400">
                <a:latin typeface="微软雅黑" panose="020B0503020204020204" charset="-122"/>
                <a:ea typeface="微软雅黑" panose="020B0503020204020204" charset="-122"/>
              </a:rPr>
              <a:t> = ⟨e</a:t>
            </a:r>
            <a:r>
              <a:rPr sz="2400" baseline="-25000">
                <a:latin typeface="微软雅黑" panose="020B0503020204020204" charset="-122"/>
                <a:ea typeface="微软雅黑" panose="020B0503020204020204" charset="-122"/>
              </a:rPr>
              <a:t>1</a:t>
            </a:r>
            <a:r>
              <a:rPr sz="2400">
                <a:latin typeface="微软雅黑" panose="020B0503020204020204" charset="-122"/>
                <a:ea typeface="微软雅黑" panose="020B0503020204020204" charset="-122"/>
              </a:rPr>
              <a:t>, e</a:t>
            </a:r>
            <a:r>
              <a:rPr sz="2400" baseline="-25000">
                <a:latin typeface="微软雅黑" panose="020B0503020204020204" charset="-122"/>
                <a:ea typeface="微软雅黑" panose="020B0503020204020204" charset="-122"/>
              </a:rPr>
              <a:t>2</a:t>
            </a:r>
            <a:r>
              <a:rPr sz="2400">
                <a:latin typeface="微软雅黑" panose="020B0503020204020204" charset="-122"/>
                <a:ea typeface="微软雅黑" panose="020B0503020204020204" charset="-122"/>
              </a:rPr>
              <a:t>, . . . , e</a:t>
            </a:r>
            <a:r>
              <a:rPr sz="2400" baseline="-25000">
                <a:latin typeface="微软雅黑" panose="020B0503020204020204" charset="-122"/>
                <a:ea typeface="微软雅黑" panose="020B0503020204020204" charset="-122"/>
              </a:rPr>
              <a:t>k</a:t>
            </a:r>
            <a:r>
              <a:rPr lang="en-US" sz="2400">
                <a:latin typeface="微软雅黑" panose="020B0503020204020204" charset="-122"/>
                <a:ea typeface="微软雅黑" panose="020B0503020204020204" charset="-122"/>
              </a:rPr>
              <a:t> </a:t>
            </a:r>
            <a:r>
              <a:rPr sz="2400">
                <a:latin typeface="微软雅黑" panose="020B0503020204020204" charset="-122"/>
                <a:ea typeface="微软雅黑" panose="020B0503020204020204" charset="-122"/>
              </a:rPr>
              <a:t>⟩(1 ≤ k ≤ |σ|)</a:t>
            </a:r>
            <a:endParaRPr sz="2400">
              <a:latin typeface="微软雅黑" panose="020B0503020204020204" charset="-122"/>
              <a:ea typeface="微软雅黑" panose="020B0503020204020204" charset="-122"/>
            </a:endParaRPr>
          </a:p>
        </p:txBody>
      </p:sp>
      <p:sp>
        <p:nvSpPr>
          <p:cNvPr id="10" name="文本框 9"/>
          <p:cNvSpPr txBox="1"/>
          <p:nvPr>
            <p:custDataLst>
              <p:tags r:id="rId7"/>
            </p:custDataLst>
          </p:nvPr>
        </p:nvSpPr>
        <p:spPr>
          <a:xfrm>
            <a:off x="415290" y="3343275"/>
            <a:ext cx="3601085" cy="460375"/>
          </a:xfrm>
          <a:prstGeom prst="rect">
            <a:avLst/>
          </a:prstGeom>
          <a:noFill/>
        </p:spPr>
        <p:txBody>
          <a:bodyPr wrap="square" rtlCol="0">
            <a:spAutoFit/>
          </a:bodyPr>
          <a:p>
            <a:r>
              <a:rPr lang="en-US" altLang="zh-CN" sz="2400" b="1">
                <a:latin typeface="微软雅黑" panose="020B0503020204020204" charset="-122"/>
                <a:ea typeface="微软雅黑" panose="020B0503020204020204" charset="-122"/>
                <a:cs typeface="微软雅黑" panose="020B0503020204020204" charset="-122"/>
              </a:rPr>
              <a:t>Definition2</a:t>
            </a:r>
            <a:r>
              <a:rPr lang="zh-CN" altLang="en-US" sz="2400">
                <a:latin typeface="微软雅黑" panose="020B0503020204020204" charset="-122"/>
                <a:ea typeface="微软雅黑" panose="020B0503020204020204" charset="-122"/>
                <a:cs typeface="微软雅黑" panose="020B0503020204020204" charset="-122"/>
              </a:rPr>
              <a:t>（</a:t>
            </a:r>
            <a:r>
              <a:rPr lang="en-US" altLang="zh-CN" sz="2400">
                <a:latin typeface="微软雅黑" panose="020B0503020204020204" charset="-122"/>
                <a:ea typeface="微软雅黑" panose="020B0503020204020204" charset="-122"/>
                <a:cs typeface="微软雅黑" panose="020B0503020204020204" charset="-122"/>
              </a:rPr>
              <a:t>Case</a:t>
            </a:r>
            <a:r>
              <a:rPr lang="zh-CN" altLang="en-US" sz="2400">
                <a:latin typeface="微软雅黑" panose="020B0503020204020204" charset="-122"/>
                <a:ea typeface="微软雅黑" panose="020B0503020204020204" charset="-122"/>
                <a:cs typeface="微软雅黑" panose="020B0503020204020204" charset="-122"/>
              </a:rPr>
              <a:t>）：</a:t>
            </a:r>
            <a:endParaRPr lang="zh-CN" altLang="en-US" sz="2400">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custDataLst>
              <p:tags r:id="rId8"/>
            </p:custDataLst>
          </p:nvPr>
        </p:nvSpPr>
        <p:spPr>
          <a:xfrm>
            <a:off x="4935220" y="3350260"/>
            <a:ext cx="4514215" cy="460375"/>
          </a:xfrm>
          <a:prstGeom prst="rect">
            <a:avLst/>
          </a:prstGeom>
          <a:noFill/>
        </p:spPr>
        <p:txBody>
          <a:bodyPr wrap="square" rtlCol="0">
            <a:spAutoFit/>
          </a:bodyPr>
          <a:p>
            <a:r>
              <a:rPr sz="2400">
                <a:latin typeface="微软雅黑" panose="020B0503020204020204" charset="-122"/>
                <a:ea typeface="微软雅黑" panose="020B0503020204020204" charset="-122"/>
              </a:rPr>
              <a:t>c = n, σ</a:t>
            </a:r>
            <a:endParaRPr sz="2400">
              <a:latin typeface="微软雅黑" panose="020B0503020204020204" charset="-122"/>
              <a:ea typeface="微软雅黑" panose="020B0503020204020204" charset="-122"/>
            </a:endParaRPr>
          </a:p>
        </p:txBody>
      </p:sp>
      <p:sp>
        <p:nvSpPr>
          <p:cNvPr id="12" name="文本框 11"/>
          <p:cNvSpPr txBox="1"/>
          <p:nvPr>
            <p:custDataLst>
              <p:tags r:id="rId9"/>
            </p:custDataLst>
          </p:nvPr>
        </p:nvSpPr>
        <p:spPr>
          <a:xfrm>
            <a:off x="415290" y="4153535"/>
            <a:ext cx="5829300" cy="460375"/>
          </a:xfrm>
          <a:prstGeom prst="rect">
            <a:avLst/>
          </a:prstGeom>
          <a:noFill/>
        </p:spPr>
        <p:txBody>
          <a:bodyPr wrap="square" rtlCol="0">
            <a:spAutoFit/>
          </a:bodyPr>
          <a:p>
            <a:r>
              <a:rPr lang="en-US" altLang="zh-CN" sz="2400" b="1">
                <a:latin typeface="微软雅黑" panose="020B0503020204020204" charset="-122"/>
                <a:ea typeface="微软雅黑" panose="020B0503020204020204" charset="-122"/>
                <a:cs typeface="微软雅黑" panose="020B0503020204020204" charset="-122"/>
              </a:rPr>
              <a:t>Definition2</a:t>
            </a:r>
            <a:r>
              <a:rPr lang="zh-CN" altLang="en-US" sz="2400">
                <a:latin typeface="微软雅黑" panose="020B0503020204020204" charset="-122"/>
                <a:ea typeface="微软雅黑" panose="020B0503020204020204" charset="-122"/>
                <a:cs typeface="微软雅黑" panose="020B0503020204020204" charset="-122"/>
              </a:rPr>
              <a:t>（</a:t>
            </a:r>
            <a:r>
              <a:rPr lang="en-US" altLang="zh-CN" sz="2400">
                <a:latin typeface="微软雅黑" panose="020B0503020204020204" charset="-122"/>
                <a:ea typeface="微软雅黑" panose="020B0503020204020204" charset="-122"/>
                <a:cs typeface="微软雅黑" panose="020B0503020204020204" charset="-122"/>
              </a:rPr>
              <a:t>Event Log</a:t>
            </a:r>
            <a:r>
              <a:rPr lang="zh-CN" altLang="en-US" sz="2400">
                <a:latin typeface="微软雅黑" panose="020B0503020204020204" charset="-122"/>
                <a:ea typeface="微软雅黑" panose="020B0503020204020204" charset="-122"/>
                <a:cs typeface="微软雅黑" panose="020B0503020204020204" charset="-122"/>
              </a:rPr>
              <a:t>）：</a:t>
            </a:r>
            <a:endParaRPr lang="zh-CN" altLang="en-US" sz="2400">
              <a:latin typeface="微软雅黑" panose="020B0503020204020204" charset="-122"/>
              <a:ea typeface="微软雅黑" panose="020B0503020204020204" charset="-122"/>
              <a:cs typeface="微软雅黑" panose="020B0503020204020204" charset="-122"/>
            </a:endParaRPr>
          </a:p>
        </p:txBody>
      </p:sp>
      <p:sp>
        <p:nvSpPr>
          <p:cNvPr id="13" name="文本框 12"/>
          <p:cNvSpPr txBox="1"/>
          <p:nvPr>
            <p:custDataLst>
              <p:tags r:id="rId10"/>
            </p:custDataLst>
          </p:nvPr>
        </p:nvSpPr>
        <p:spPr>
          <a:xfrm>
            <a:off x="4935220" y="4157345"/>
            <a:ext cx="7069455" cy="460375"/>
          </a:xfrm>
          <a:prstGeom prst="rect">
            <a:avLst/>
          </a:prstGeom>
          <a:noFill/>
        </p:spPr>
        <p:txBody>
          <a:bodyPr wrap="square" rtlCol="0">
            <a:spAutoFit/>
          </a:bodyPr>
          <a:p>
            <a:r>
              <a:rPr sz="2400">
                <a:latin typeface="微软雅黑" panose="020B0503020204020204" charset="-122"/>
                <a:ea typeface="微软雅黑" panose="020B0503020204020204" charset="-122"/>
              </a:rPr>
              <a:t> the set L of cases c</a:t>
            </a:r>
            <a:r>
              <a:rPr lang="en-US" sz="2400">
                <a:latin typeface="微软雅黑" panose="020B0503020204020204" charset="-122"/>
                <a:ea typeface="微软雅黑" panose="020B0503020204020204" charset="-122"/>
              </a:rPr>
              <a:t>,∀c1, c2 ∈ L with c1 </a:t>
            </a:r>
            <a:r>
              <a:rPr lang="en-US" sz="2400">
                <a:latin typeface="Arial" panose="020B0604020202020204" pitchFamily="34" charset="0"/>
                <a:ea typeface="微软雅黑" panose="020B0503020204020204" charset="-122"/>
                <a:cs typeface="Arial" panose="020B0604020202020204" pitchFamily="34" charset="0"/>
              </a:rPr>
              <a:t>≠</a:t>
            </a:r>
            <a:r>
              <a:rPr lang="en-US" sz="2400">
                <a:latin typeface="微软雅黑" panose="020B0503020204020204" charset="-122"/>
                <a:ea typeface="微软雅黑" panose="020B0503020204020204" charset="-122"/>
              </a:rPr>
              <a:t> c2</a:t>
            </a:r>
            <a:endParaRPr lang="en-US" sz="2400">
              <a:latin typeface="微软雅黑" panose="020B0503020204020204" charset="-122"/>
              <a:ea typeface="微软雅黑" panose="020B0503020204020204" charset="-122"/>
            </a:endParaRPr>
          </a:p>
        </p:txBody>
      </p:sp>
      <p:sp>
        <p:nvSpPr>
          <p:cNvPr id="14" name="文本框 13"/>
          <p:cNvSpPr txBox="1"/>
          <p:nvPr>
            <p:custDataLst>
              <p:tags r:id="rId11"/>
            </p:custDataLst>
          </p:nvPr>
        </p:nvSpPr>
        <p:spPr>
          <a:xfrm>
            <a:off x="415290" y="4963795"/>
            <a:ext cx="7060565" cy="460375"/>
          </a:xfrm>
          <a:prstGeom prst="rect">
            <a:avLst/>
          </a:prstGeom>
          <a:noFill/>
        </p:spPr>
        <p:txBody>
          <a:bodyPr wrap="square" rtlCol="0">
            <a:spAutoFit/>
          </a:bodyPr>
          <a:p>
            <a:r>
              <a:rPr lang="en-US" altLang="zh-CN" sz="2400" b="1">
                <a:latin typeface="微软雅黑" panose="020B0503020204020204" charset="-122"/>
                <a:ea typeface="微软雅黑" panose="020B0503020204020204" charset="-122"/>
                <a:cs typeface="微软雅黑" panose="020B0503020204020204" charset="-122"/>
              </a:rPr>
              <a:t>Definition2</a:t>
            </a:r>
            <a:r>
              <a:rPr lang="zh-CN" altLang="en-US" sz="2400">
                <a:latin typeface="微软雅黑" panose="020B0503020204020204" charset="-122"/>
                <a:ea typeface="微软雅黑" panose="020B0503020204020204" charset="-122"/>
                <a:cs typeface="微软雅黑" panose="020B0503020204020204" charset="-122"/>
              </a:rPr>
              <a:t>（</a:t>
            </a:r>
            <a:r>
              <a:rPr lang="en-US" altLang="zh-CN" sz="2400">
                <a:latin typeface="微软雅黑" panose="020B0503020204020204" charset="-122"/>
                <a:ea typeface="微软雅黑" panose="020B0503020204020204" charset="-122"/>
                <a:cs typeface="微软雅黑" panose="020B0503020204020204" charset="-122"/>
              </a:rPr>
              <a:t>Multi-task Prediction Problem</a:t>
            </a:r>
            <a:r>
              <a:rPr lang="zh-CN" altLang="en-US" sz="2400">
                <a:latin typeface="微软雅黑" panose="020B0503020204020204" charset="-122"/>
                <a:ea typeface="微软雅黑" panose="020B0503020204020204" charset="-122"/>
                <a:cs typeface="微软雅黑" panose="020B0503020204020204" charset="-122"/>
              </a:rPr>
              <a:t>）：</a:t>
            </a:r>
            <a:endParaRPr lang="zh-CN" altLang="en-US" sz="2400">
              <a:latin typeface="微软雅黑" panose="020B0503020204020204" charset="-122"/>
              <a:ea typeface="微软雅黑" panose="020B0503020204020204" charset="-122"/>
              <a:cs typeface="微软雅黑" panose="020B0503020204020204" charset="-122"/>
            </a:endParaRPr>
          </a:p>
        </p:txBody>
      </p:sp>
      <p:pic>
        <p:nvPicPr>
          <p:cNvPr id="16" name="图片 15"/>
          <p:cNvPicPr>
            <a:picLocks noChangeAspect="1"/>
          </p:cNvPicPr>
          <p:nvPr>
            <p:custDataLst>
              <p:tags r:id="rId12"/>
            </p:custDataLst>
          </p:nvPr>
        </p:nvPicPr>
        <p:blipFill>
          <a:blip r:embed="rId13"/>
          <a:stretch>
            <a:fillRect/>
          </a:stretch>
        </p:blipFill>
        <p:spPr>
          <a:xfrm>
            <a:off x="1637665" y="5803900"/>
            <a:ext cx="2133600" cy="525780"/>
          </a:xfrm>
          <a:prstGeom prst="rect">
            <a:avLst/>
          </a:prstGeom>
        </p:spPr>
      </p:pic>
      <p:pic>
        <p:nvPicPr>
          <p:cNvPr id="17" name="图片 16"/>
          <p:cNvPicPr>
            <a:picLocks noChangeAspect="1"/>
          </p:cNvPicPr>
          <p:nvPr>
            <p:custDataLst>
              <p:tags r:id="rId14"/>
            </p:custDataLst>
          </p:nvPr>
        </p:nvPicPr>
        <p:blipFill>
          <a:blip r:embed="rId15"/>
          <a:stretch>
            <a:fillRect/>
          </a:stretch>
        </p:blipFill>
        <p:spPr>
          <a:xfrm>
            <a:off x="4401820" y="5720080"/>
            <a:ext cx="2575560" cy="609600"/>
          </a:xfrm>
          <a:prstGeom prst="rect">
            <a:avLst/>
          </a:prstGeom>
        </p:spPr>
      </p:pic>
      <p:pic>
        <p:nvPicPr>
          <p:cNvPr id="18" name="图片 17"/>
          <p:cNvPicPr>
            <a:picLocks noChangeAspect="1"/>
          </p:cNvPicPr>
          <p:nvPr>
            <p:custDataLst>
              <p:tags r:id="rId16"/>
            </p:custDataLst>
          </p:nvPr>
        </p:nvPicPr>
        <p:blipFill>
          <a:blip r:embed="rId17"/>
          <a:stretch>
            <a:fillRect/>
          </a:stretch>
        </p:blipFill>
        <p:spPr>
          <a:xfrm>
            <a:off x="7607935" y="5666740"/>
            <a:ext cx="2506980" cy="708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635"/>
            <a:ext cx="12192001" cy="6715216"/>
            <a:chOff x="-1" y="-635"/>
            <a:chExt cx="12192001" cy="6715216"/>
          </a:xfrm>
        </p:grpSpPr>
        <p:pic>
          <p:nvPicPr>
            <p:cNvPr id="36" name="图片 35"/>
            <p:cNvPicPr>
              <a:picLocks noChangeAspect="1"/>
            </p:cNvPicPr>
            <p:nvPr/>
          </p:nvPicPr>
          <p:blipFill rotWithShape="1">
            <a:blip r:embed="rId1"/>
            <a:srcRect l="20133" b="45801"/>
            <a:stretch>
              <a:fillRect/>
            </a:stretch>
          </p:blipFill>
          <p:spPr>
            <a:xfrm>
              <a:off x="8146473" y="0"/>
              <a:ext cx="4045527" cy="3716977"/>
            </a:xfrm>
            <a:prstGeom prst="rect">
              <a:avLst/>
            </a:prstGeom>
          </p:spPr>
        </p:pic>
        <p:sp>
          <p:nvSpPr>
            <p:cNvPr id="37" name="矩形 36"/>
            <p:cNvSpPr/>
            <p:nvPr/>
          </p:nvSpPr>
          <p:spPr>
            <a:xfrm>
              <a:off x="-1" y="685346"/>
              <a:ext cx="12192000" cy="6029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zh-CN" altLang="en-US" sz="2400">
                  <a:latin typeface="微软雅黑" panose="020B0503020204020204" charset="-122"/>
                  <a:ea typeface="微软雅黑" panose="020B0503020204020204" charset="-122"/>
                  <a:cs typeface="微软雅黑" panose="020B0503020204020204" charset="-122"/>
                  <a:sym typeface="+mn-ea"/>
                </a:rPr>
                <a:t>随着深度学习的快速发展和成功的应用，许多神经网络模型被设计用于剩余时间预测。考虑到业务流程中的事件与自然语言处理中的单词相似，我们已经探索了递归神经网络等复杂的网络结构。特别是，具有LSTM结构的rnn已被许多研究所采用。对基本的LSTM模型进行了扩展，进一步提高了预测性能。此外，对抗性学习技术也被用于提高预测性能。</a:t>
              </a:r>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矩形 38"/>
            <p:cNvSpPr/>
            <p:nvPr/>
          </p:nvSpPr>
          <p:spPr>
            <a:xfrm>
              <a:off x="-1" y="-635"/>
              <a:ext cx="25273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4" name="Freeform 19"/>
          <p:cNvSpPr>
            <a:spLocks noEditPoints="1"/>
          </p:cNvSpPr>
          <p:nvPr/>
        </p:nvSpPr>
        <p:spPr bwMode="auto">
          <a:xfrm>
            <a:off x="6654800" y="4930140"/>
            <a:ext cx="312420" cy="315595"/>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latin typeface="Source Han Sans CN" panose="020B0500000000000000" pitchFamily="34" charset="-128"/>
              <a:ea typeface="Source Han Sans CN" panose="020B0500000000000000" pitchFamily="34" charset="-128"/>
              <a:cs typeface="+mn-ea"/>
              <a:sym typeface="+mn-lt"/>
            </a:endParaRPr>
          </a:p>
        </p:txBody>
      </p:sp>
      <p:sp>
        <p:nvSpPr>
          <p:cNvPr id="33" name="PA-文本框 6"/>
          <p:cNvSpPr txBox="1"/>
          <p:nvPr>
            <p:custDataLst>
              <p:tags r:id="rId2"/>
            </p:custDataLst>
          </p:nvPr>
        </p:nvSpPr>
        <p:spPr>
          <a:xfrm>
            <a:off x="443230" y="19685"/>
            <a:ext cx="5071745" cy="645160"/>
          </a:xfrm>
          <a:prstGeom prst="rect">
            <a:avLst/>
          </a:prstGeom>
          <a:noFill/>
        </p:spPr>
        <p:txBody>
          <a:bodyPr wrap="square" rtlCol="0">
            <a:spAutoFit/>
          </a:bodyPr>
          <a:p>
            <a:pPr lvl="0" algn="just">
              <a:buClrTx/>
              <a:buSzTx/>
              <a:buFontTx/>
            </a:pPr>
            <a:r>
              <a:rPr lang="zh-CN" altLang="en-US" sz="3600" b="1" dirty="0">
                <a:solidFill>
                  <a:schemeClr val="accent1">
                    <a:lumMod val="75000"/>
                  </a:schemeClr>
                </a:solidFill>
                <a:latin typeface="微软雅黑" panose="020B0503020204020204" charset="-122"/>
                <a:ea typeface="微软雅黑" panose="020B0503020204020204" charset="-122"/>
                <a:sym typeface="+mn-ea"/>
              </a:rPr>
              <a:t>背景</a:t>
            </a:r>
            <a:endParaRPr lang="zh-CN" altLang="en-US" sz="3600" b="1" dirty="0">
              <a:solidFill>
                <a:schemeClr val="accent1">
                  <a:lumMod val="75000"/>
                </a:schemeClr>
              </a:solidFill>
              <a:latin typeface="微软雅黑" panose="020B0503020204020204" charset="-122"/>
              <a:ea typeface="微软雅黑" panose="020B0503020204020204" charset="-122"/>
              <a:sym typeface="+mn-ea"/>
            </a:endParaRPr>
          </a:p>
        </p:txBody>
      </p:sp>
      <p:sp>
        <p:nvSpPr>
          <p:cNvPr id="3" name="文本框 2"/>
          <p:cNvSpPr txBox="1"/>
          <p:nvPr>
            <p:custDataLst>
              <p:tags r:id="rId3"/>
            </p:custDataLst>
          </p:nvPr>
        </p:nvSpPr>
        <p:spPr>
          <a:xfrm>
            <a:off x="252730" y="904875"/>
            <a:ext cx="11380470" cy="4892675"/>
          </a:xfrm>
          <a:prstGeom prst="rect">
            <a:avLst/>
          </a:prstGeom>
          <a:noFill/>
        </p:spPr>
        <p:txBody>
          <a:bodyPr wrap="square" rtlCol="0">
            <a:spAutoFit/>
          </a:bodyPr>
          <a:p>
            <a:pPr marL="342900" indent="-342900" algn="just">
              <a:buFont typeface="Wingdings" panose="05000000000000000000" charset="0"/>
              <a:buChar char="l"/>
            </a:pPr>
            <a:r>
              <a:rPr lang="zh-CN" altLang="en-US" sz="2400" b="1">
                <a:latin typeface="微软雅黑" panose="020B0503020204020204" charset="-122"/>
                <a:ea typeface="微软雅黑" panose="020B0503020204020204" charset="-122"/>
                <a:cs typeface="微软雅黑" panose="020B0503020204020204" charset="-122"/>
              </a:rPr>
              <a:t>Recurrent neural network</a:t>
            </a:r>
            <a:endParaRPr lang="zh-CN" altLang="en-US" sz="2400" b="1">
              <a:latin typeface="微软雅黑" panose="020B0503020204020204" charset="-122"/>
              <a:ea typeface="微软雅黑" panose="020B0503020204020204" charset="-122"/>
              <a:cs typeface="微软雅黑" panose="020B0503020204020204" charset="-122"/>
            </a:endParaRPr>
          </a:p>
          <a:p>
            <a:pPr marL="342900" indent="-342900" algn="just">
              <a:buFont typeface="Wingdings" panose="05000000000000000000" charset="0"/>
              <a:buChar char="Ø"/>
            </a:pPr>
            <a:r>
              <a:rPr lang="zh-CN" altLang="en-US" sz="2400" b="0">
                <a:latin typeface="微软雅黑" panose="020B0503020204020204" charset="-122"/>
                <a:ea typeface="微软雅黑" panose="020B0503020204020204" charset="-122"/>
                <a:cs typeface="微软雅黑" panose="020B0503020204020204" charset="-122"/>
              </a:rPr>
              <a:t>专门处理时间数据结构，可以挖掘数据的时间和语义信息。</a:t>
            </a:r>
            <a:endParaRPr lang="zh-CN" altLang="en-US" sz="2400" b="0">
              <a:latin typeface="微软雅黑" panose="020B0503020204020204" charset="-122"/>
              <a:ea typeface="微软雅黑" panose="020B0503020204020204" charset="-122"/>
              <a:cs typeface="微软雅黑" panose="020B0503020204020204" charset="-122"/>
            </a:endParaRPr>
          </a:p>
          <a:p>
            <a:pPr marL="342900" indent="-342900" algn="just">
              <a:buFont typeface="Wingdings" panose="05000000000000000000" charset="0"/>
              <a:buChar char="Ø"/>
            </a:pPr>
            <a:r>
              <a:rPr lang="zh-CN" altLang="en-US" sz="2400" b="0">
                <a:latin typeface="微软雅黑" panose="020B0503020204020204" charset="-122"/>
                <a:ea typeface="微软雅黑" panose="020B0503020204020204" charset="-122"/>
                <a:cs typeface="微软雅黑" panose="020B0503020204020204" charset="-122"/>
              </a:rPr>
              <a:t>可以使用当前时间步长的输入和过去的信息来生成输出，可以捕获输入数据之间的依赖关系。</a:t>
            </a:r>
            <a:endParaRPr lang="zh-CN" altLang="en-US" sz="2400" b="0">
              <a:latin typeface="微软雅黑" panose="020B0503020204020204" charset="-122"/>
              <a:ea typeface="微软雅黑" panose="020B0503020204020204" charset="-122"/>
              <a:cs typeface="微软雅黑" panose="020B0503020204020204" charset="-122"/>
            </a:endParaRPr>
          </a:p>
          <a:p>
            <a:pPr marL="342900" indent="-342900" algn="just">
              <a:buFont typeface="Wingdings" panose="05000000000000000000" charset="0"/>
              <a:buChar char="Ø"/>
            </a:pPr>
            <a:r>
              <a:rPr lang="zh-CN" altLang="en-US" sz="2400" b="0">
                <a:latin typeface="微软雅黑" panose="020B0503020204020204" charset="-122"/>
                <a:ea typeface="微软雅黑" panose="020B0503020204020204" charset="-122"/>
                <a:cs typeface="微软雅黑" panose="020B0503020204020204" charset="-122"/>
              </a:rPr>
              <a:t>当输入数据长度过长时，不能有效地捕获输入数据之间的长期依赖关系。如果输入数据太长，RNN会忘记初始时刻，导致训练阶段的</a:t>
            </a:r>
            <a:r>
              <a:rPr lang="zh-CN" altLang="en-US" sz="2400" b="1">
                <a:solidFill>
                  <a:schemeClr val="accent2">
                    <a:lumMod val="75000"/>
                  </a:schemeClr>
                </a:solidFill>
                <a:latin typeface="微软雅黑" panose="020B0503020204020204" charset="-122"/>
                <a:ea typeface="微软雅黑" panose="020B0503020204020204" charset="-122"/>
              </a:rPr>
              <a:t>梯度消失和爆炸</a:t>
            </a:r>
            <a:r>
              <a:rPr lang="zh-CN" altLang="en-US" sz="2400" b="0">
                <a:latin typeface="微软雅黑" panose="020B0503020204020204" charset="-122"/>
                <a:ea typeface="微软雅黑" panose="020B0503020204020204" charset="-122"/>
                <a:cs typeface="微软雅黑" panose="020B0503020204020204" charset="-122"/>
              </a:rPr>
              <a:t>。</a:t>
            </a:r>
            <a:endParaRPr lang="zh-CN" altLang="en-US" sz="2400" b="0">
              <a:latin typeface="微软雅黑" panose="020B0503020204020204" charset="-122"/>
              <a:ea typeface="微软雅黑" panose="020B0503020204020204" charset="-122"/>
              <a:cs typeface="微软雅黑" panose="020B0503020204020204" charset="-122"/>
            </a:endParaRPr>
          </a:p>
          <a:p>
            <a:pPr indent="0" algn="just">
              <a:buFont typeface="Wingdings" panose="05000000000000000000" charset="0"/>
              <a:buNone/>
            </a:pPr>
            <a:endParaRPr lang="zh-CN" altLang="en-US" sz="2400" b="0">
              <a:latin typeface="微软雅黑" panose="020B0503020204020204" charset="-122"/>
              <a:ea typeface="微软雅黑" panose="020B0503020204020204" charset="-122"/>
              <a:cs typeface="微软雅黑" panose="020B0503020204020204" charset="-122"/>
            </a:endParaRPr>
          </a:p>
          <a:p>
            <a:pPr marL="342900" indent="-342900" algn="just">
              <a:buFont typeface="Wingdings" panose="05000000000000000000" charset="0"/>
              <a:buChar char="l"/>
            </a:pPr>
            <a:r>
              <a:rPr lang="zh-CN" altLang="en-US" sz="2400" b="1">
                <a:latin typeface="微软雅黑" panose="020B0503020204020204" charset="-122"/>
                <a:ea typeface="微软雅黑" panose="020B0503020204020204" charset="-122"/>
                <a:cs typeface="微软雅黑" panose="020B0503020204020204" charset="-122"/>
              </a:rPr>
              <a:t>Long short-term memory</a:t>
            </a:r>
            <a:endParaRPr lang="zh-CN" altLang="en-US" sz="2400" b="1">
              <a:latin typeface="微软雅黑" panose="020B0503020204020204" charset="-122"/>
              <a:ea typeface="微软雅黑" panose="020B0503020204020204" charset="-122"/>
              <a:cs typeface="微软雅黑" panose="020B0503020204020204" charset="-122"/>
            </a:endParaRPr>
          </a:p>
          <a:p>
            <a:pPr marL="342900" indent="-342900" algn="just">
              <a:buFont typeface="Wingdings" panose="05000000000000000000" charset="0"/>
              <a:buChar char="Ø"/>
            </a:pPr>
            <a:r>
              <a:rPr lang="en-US" altLang="zh-CN" sz="2400" b="0">
                <a:latin typeface="微软雅黑" panose="020B0503020204020204" charset="-122"/>
                <a:ea typeface="微软雅黑" panose="020B0503020204020204" charset="-122"/>
                <a:cs typeface="微软雅黑" panose="020B0503020204020204" charset="-122"/>
              </a:rPr>
              <a:t>LSTM</a:t>
            </a:r>
            <a:r>
              <a:rPr lang="zh-CN" altLang="en-US" sz="2400" b="0">
                <a:latin typeface="微软雅黑" panose="020B0503020204020204" charset="-122"/>
                <a:ea typeface="微软雅黑" panose="020B0503020204020204" charset="-122"/>
                <a:cs typeface="微软雅黑" panose="020B0503020204020204" charset="-122"/>
              </a:rPr>
              <a:t>添加三个门控单元，它允许LSTM通过控制输入数据中的哪些信息随着时间的推移而被保留，哪些信息被遗忘，更好地</a:t>
            </a:r>
            <a:r>
              <a:rPr lang="zh-CN" altLang="en-US" sz="2400" b="1">
                <a:solidFill>
                  <a:schemeClr val="accent2">
                    <a:lumMod val="75000"/>
                  </a:schemeClr>
                </a:solidFill>
                <a:latin typeface="微软雅黑" panose="020B0503020204020204" charset="-122"/>
                <a:ea typeface="微软雅黑" panose="020B0503020204020204" charset="-122"/>
              </a:rPr>
              <a:t>捕获输入数据之间的长期依赖关系</a:t>
            </a:r>
            <a:r>
              <a:rPr lang="zh-CN" altLang="en-US" sz="2400" b="0">
                <a:latin typeface="微软雅黑" panose="020B0503020204020204" charset="-122"/>
                <a:ea typeface="微软雅黑" panose="020B0503020204020204" charset="-122"/>
                <a:cs typeface="微软雅黑" panose="020B0503020204020204" charset="-122"/>
              </a:rPr>
              <a:t>。</a:t>
            </a:r>
            <a:endParaRPr lang="zh-CN" altLang="en-US" sz="2400" b="0">
              <a:latin typeface="微软雅黑" panose="020B0503020204020204" charset="-122"/>
              <a:ea typeface="微软雅黑" panose="020B0503020204020204" charset="-122"/>
              <a:cs typeface="微软雅黑" panose="020B0503020204020204" charset="-122"/>
            </a:endParaRPr>
          </a:p>
          <a:p>
            <a:pPr marL="342900" indent="-342900" algn="just">
              <a:buFont typeface="Wingdings" panose="05000000000000000000" charset="0"/>
              <a:buChar char="Ø"/>
            </a:pPr>
            <a:r>
              <a:rPr lang="zh-CN" altLang="en-US" sz="2400">
                <a:latin typeface="微软雅黑" panose="020B0503020204020204" charset="-122"/>
                <a:ea typeface="微软雅黑" panose="020B0503020204020204" charset="-122"/>
                <a:cs typeface="微软雅黑" panose="020B0503020204020204" charset="-122"/>
                <a:sym typeface="+mn-ea"/>
              </a:rPr>
              <a:t>LSTM只能依次计算。当前时刻的输入依赖于之前时刻的输出，这</a:t>
            </a:r>
            <a:r>
              <a:rPr lang="zh-CN" altLang="en-US" sz="2400" b="1">
                <a:solidFill>
                  <a:schemeClr val="accent2">
                    <a:lumMod val="75000"/>
                  </a:schemeClr>
                </a:solidFill>
                <a:latin typeface="微软雅黑" panose="020B0503020204020204" charset="-122"/>
                <a:ea typeface="微软雅黑" panose="020B0503020204020204" charset="-122"/>
                <a:sym typeface="+mn-ea"/>
              </a:rPr>
              <a:t>限制了模型的并行性能力</a:t>
            </a:r>
            <a:r>
              <a:rPr lang="zh-CN" altLang="en-US" sz="2400">
                <a:latin typeface="微软雅黑" panose="020B0503020204020204" charset="-122"/>
                <a:ea typeface="微软雅黑" panose="020B0503020204020204" charset="-122"/>
                <a:cs typeface="微软雅黑" panose="020B0503020204020204" charset="-122"/>
                <a:sym typeface="+mn-ea"/>
              </a:rPr>
              <a:t>。</a:t>
            </a:r>
            <a:endParaRPr lang="zh-CN" altLang="en-US" sz="2400" b="0">
              <a:latin typeface="微软雅黑" panose="020B0503020204020204" charset="-122"/>
              <a:ea typeface="微软雅黑" panose="020B0503020204020204" charset="-122"/>
              <a:cs typeface="微软雅黑" panose="020B0503020204020204" charset="-122"/>
            </a:endParaRPr>
          </a:p>
          <a:p>
            <a:pPr indent="0" algn="just">
              <a:buFont typeface="Wingdings" panose="05000000000000000000" charset="0"/>
              <a:buNone/>
            </a:pPr>
            <a:endParaRPr lang="zh-CN" altLang="en-US" sz="2400" b="0">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635"/>
            <a:ext cx="12192001" cy="6715216"/>
            <a:chOff x="-1" y="-635"/>
            <a:chExt cx="12192001" cy="6715216"/>
          </a:xfrm>
        </p:grpSpPr>
        <p:pic>
          <p:nvPicPr>
            <p:cNvPr id="36" name="图片 35"/>
            <p:cNvPicPr>
              <a:picLocks noChangeAspect="1"/>
            </p:cNvPicPr>
            <p:nvPr/>
          </p:nvPicPr>
          <p:blipFill rotWithShape="1">
            <a:blip r:embed="rId1"/>
            <a:srcRect l="20133" b="45801"/>
            <a:stretch>
              <a:fillRect/>
            </a:stretch>
          </p:blipFill>
          <p:spPr>
            <a:xfrm>
              <a:off x="8146473" y="0"/>
              <a:ext cx="4045527" cy="3716977"/>
            </a:xfrm>
            <a:prstGeom prst="rect">
              <a:avLst/>
            </a:prstGeom>
          </p:spPr>
        </p:pic>
        <p:sp>
          <p:nvSpPr>
            <p:cNvPr id="37" name="矩形 36"/>
            <p:cNvSpPr/>
            <p:nvPr/>
          </p:nvSpPr>
          <p:spPr>
            <a:xfrm>
              <a:off x="-1" y="685346"/>
              <a:ext cx="12192000" cy="6029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zh-CN" altLang="en-US" sz="2400">
                  <a:latin typeface="微软雅黑" panose="020B0503020204020204" charset="-122"/>
                  <a:ea typeface="微软雅黑" panose="020B0503020204020204" charset="-122"/>
                  <a:cs typeface="微软雅黑" panose="020B0503020204020204" charset="-122"/>
                  <a:sym typeface="+mn-ea"/>
                </a:rPr>
                <a:t>随着深度学习的快速发展和成功的应用，许多神经网络模型被设计用于剩余时间预测。考虑到业务流程中的事件与自然语言处理中的单词相似，我们已经探索了递归神经网络等复杂的网络结构。特别是，具有LSTM结构的rnn已被许多研究所采用。对基本的LSTM模型进行了扩展，进一步提高了预测性能。此外，对抗性学习技术也被用于提高预测性能。</a:t>
              </a:r>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39" name="矩形 38"/>
            <p:cNvSpPr/>
            <p:nvPr/>
          </p:nvSpPr>
          <p:spPr>
            <a:xfrm>
              <a:off x="-1" y="-635"/>
              <a:ext cx="25273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200"/>
              <a:endParaRPr lang="zh-CN" altLang="en-US" sz="2400">
                <a:solidFill>
                  <a:prstClr val="white"/>
                </a:solidFill>
                <a:latin typeface="FZHei-B01S" panose="02010601030101010101" pitchFamily="2" charset="-122"/>
                <a:ea typeface="FZHei-B01S" panose="02010601030101010101" pitchFamily="2" charset="-122"/>
                <a:sym typeface="FZHei-B01S" panose="02010601030101010101" pitchFamily="2" charset="-122"/>
              </a:endParaRPr>
            </a:p>
          </p:txBody>
        </p:sp>
      </p:grpSp>
      <p:sp>
        <p:nvSpPr>
          <p:cNvPr id="24" name="Freeform 19"/>
          <p:cNvSpPr>
            <a:spLocks noEditPoints="1"/>
          </p:cNvSpPr>
          <p:nvPr/>
        </p:nvSpPr>
        <p:spPr bwMode="auto">
          <a:xfrm>
            <a:off x="6654800" y="4930140"/>
            <a:ext cx="312420" cy="315595"/>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latin typeface="Source Han Sans CN" panose="020B0500000000000000" pitchFamily="34" charset="-128"/>
              <a:ea typeface="Source Han Sans CN" panose="020B0500000000000000" pitchFamily="34" charset="-128"/>
              <a:cs typeface="+mn-ea"/>
              <a:sym typeface="+mn-lt"/>
            </a:endParaRPr>
          </a:p>
        </p:txBody>
      </p:sp>
      <p:sp>
        <p:nvSpPr>
          <p:cNvPr id="33" name="PA-文本框 6"/>
          <p:cNvSpPr txBox="1"/>
          <p:nvPr>
            <p:custDataLst>
              <p:tags r:id="rId2"/>
            </p:custDataLst>
          </p:nvPr>
        </p:nvSpPr>
        <p:spPr>
          <a:xfrm>
            <a:off x="443230" y="19685"/>
            <a:ext cx="5071745" cy="645160"/>
          </a:xfrm>
          <a:prstGeom prst="rect">
            <a:avLst/>
          </a:prstGeom>
          <a:noFill/>
        </p:spPr>
        <p:txBody>
          <a:bodyPr wrap="square" rtlCol="0">
            <a:spAutoFit/>
          </a:bodyPr>
          <a:p>
            <a:pPr lvl="0" algn="just">
              <a:buClrTx/>
              <a:buSzTx/>
              <a:buFontTx/>
            </a:pPr>
            <a:r>
              <a:rPr lang="zh-CN" altLang="en-US" sz="3600" b="1" dirty="0">
                <a:solidFill>
                  <a:schemeClr val="accent1">
                    <a:lumMod val="75000"/>
                  </a:schemeClr>
                </a:solidFill>
                <a:latin typeface="微软雅黑" panose="020B0503020204020204" charset="-122"/>
                <a:ea typeface="微软雅黑" panose="020B0503020204020204" charset="-122"/>
                <a:sym typeface="+mn-ea"/>
              </a:rPr>
              <a:t>背景</a:t>
            </a:r>
            <a:endParaRPr lang="zh-CN" altLang="en-US" sz="3600" b="1" dirty="0">
              <a:solidFill>
                <a:schemeClr val="accent1">
                  <a:lumMod val="75000"/>
                </a:schemeClr>
              </a:solidFill>
              <a:latin typeface="微软雅黑" panose="020B0503020204020204" charset="-122"/>
              <a:ea typeface="微软雅黑" panose="020B0503020204020204" charset="-122"/>
              <a:sym typeface="+mn-ea"/>
            </a:endParaRPr>
          </a:p>
        </p:txBody>
      </p:sp>
      <p:sp>
        <p:nvSpPr>
          <p:cNvPr id="3" name="文本框 2"/>
          <p:cNvSpPr txBox="1"/>
          <p:nvPr>
            <p:custDataLst>
              <p:tags r:id="rId3"/>
            </p:custDataLst>
          </p:nvPr>
        </p:nvSpPr>
        <p:spPr>
          <a:xfrm>
            <a:off x="252730" y="685165"/>
            <a:ext cx="11380470" cy="3155950"/>
          </a:xfrm>
          <a:prstGeom prst="rect">
            <a:avLst/>
          </a:prstGeom>
          <a:noFill/>
        </p:spPr>
        <p:txBody>
          <a:bodyPr wrap="square" rtlCol="0">
            <a:noAutofit/>
          </a:bodyPr>
          <a:p>
            <a:pPr marL="342900" indent="-342900" algn="just">
              <a:buFont typeface="Wingdings" panose="05000000000000000000" charset="0"/>
              <a:buChar char="l"/>
            </a:pPr>
            <a:r>
              <a:rPr lang="zh-CN" altLang="en-US" sz="2400" b="1">
                <a:latin typeface="微软雅黑" panose="020B0503020204020204" charset="-122"/>
                <a:ea typeface="微软雅黑" panose="020B0503020204020204" charset="-122"/>
                <a:cs typeface="微软雅黑" panose="020B0503020204020204" charset="-122"/>
              </a:rPr>
              <a:t>Transformer</a:t>
            </a:r>
            <a:endParaRPr lang="zh-CN" altLang="en-US" sz="2400" b="1">
              <a:latin typeface="微软雅黑" panose="020B0503020204020204" charset="-122"/>
              <a:ea typeface="微软雅黑" panose="020B0503020204020204" charset="-122"/>
              <a:cs typeface="微软雅黑" panose="020B0503020204020204" charset="-122"/>
            </a:endParaRPr>
          </a:p>
          <a:p>
            <a:pPr marL="342900" indent="-342900" algn="just">
              <a:buFont typeface="Wingdings" panose="05000000000000000000" charset="0"/>
              <a:buChar char="Ø"/>
            </a:pPr>
            <a:r>
              <a:rPr lang="zh-CN" altLang="en-US" sz="2400" b="0">
                <a:latin typeface="微软雅黑" panose="020B0503020204020204" charset="-122"/>
                <a:ea typeface="微软雅黑" panose="020B0503020204020204" charset="-122"/>
                <a:cs typeface="微软雅黑" panose="020B0503020204020204" charset="-122"/>
              </a:rPr>
              <a:t>整个网络结构由注意机制组成，它允许</a:t>
            </a:r>
            <a:r>
              <a:rPr lang="zh-CN" altLang="en-US" sz="2400">
                <a:latin typeface="微软雅黑" panose="020B0503020204020204" charset="-122"/>
                <a:ea typeface="微软雅黑" panose="020B0503020204020204" charset="-122"/>
                <a:cs typeface="微软雅黑" panose="020B0503020204020204" charset="-122"/>
                <a:sym typeface="+mn-ea"/>
              </a:rPr>
              <a:t>Transformer</a:t>
            </a:r>
            <a:r>
              <a:rPr lang="zh-CN" altLang="en-US" sz="2400" b="0">
                <a:latin typeface="微软雅黑" panose="020B0503020204020204" charset="-122"/>
                <a:ea typeface="微软雅黑" panose="020B0503020204020204" charset="-122"/>
                <a:cs typeface="微软雅黑" panose="020B0503020204020204" charset="-122"/>
              </a:rPr>
              <a:t>将跟踪中任何两个活动之间的距离减小到一个常数，而</a:t>
            </a:r>
            <a:r>
              <a:rPr lang="zh-CN" altLang="en-US" sz="2400" b="1">
                <a:solidFill>
                  <a:schemeClr val="accent2">
                    <a:lumMod val="75000"/>
                  </a:schemeClr>
                </a:solidFill>
                <a:latin typeface="微软雅黑" panose="020B0503020204020204" charset="-122"/>
                <a:ea typeface="微软雅黑" panose="020B0503020204020204" charset="-122"/>
              </a:rPr>
              <a:t>不依赖于过去的隐藏状态来捕获对以前数据的依赖</a:t>
            </a:r>
            <a:r>
              <a:rPr lang="zh-CN" altLang="en-US" sz="2400" b="0">
                <a:latin typeface="微软雅黑" panose="020B0503020204020204" charset="-122"/>
                <a:ea typeface="微软雅黑" panose="020B0503020204020204" charset="-122"/>
                <a:cs typeface="微软雅黑" panose="020B0503020204020204" charset="-122"/>
              </a:rPr>
              <a:t>。</a:t>
            </a:r>
            <a:endParaRPr lang="zh-CN" altLang="en-US" sz="2400" b="0">
              <a:latin typeface="微软雅黑" panose="020B0503020204020204" charset="-122"/>
              <a:ea typeface="微软雅黑" panose="020B0503020204020204" charset="-122"/>
              <a:cs typeface="微软雅黑" panose="020B0503020204020204" charset="-122"/>
            </a:endParaRPr>
          </a:p>
          <a:p>
            <a:pPr marL="342900" indent="-342900" algn="just">
              <a:buFont typeface="Wingdings" panose="05000000000000000000" charset="0"/>
              <a:buChar char="Ø"/>
            </a:pPr>
            <a:r>
              <a:rPr lang="zh-CN" altLang="en-US" sz="2400" b="0">
                <a:latin typeface="微软雅黑" panose="020B0503020204020204" charset="-122"/>
                <a:ea typeface="微软雅黑" panose="020B0503020204020204" charset="-122"/>
                <a:cs typeface="微软雅黑" panose="020B0503020204020204" charset="-122"/>
              </a:rPr>
              <a:t>它可以完整地处理输入数据，以</a:t>
            </a:r>
            <a:r>
              <a:rPr lang="zh-CN" altLang="en-US" sz="2400" b="1">
                <a:solidFill>
                  <a:schemeClr val="accent2">
                    <a:lumMod val="75000"/>
                  </a:schemeClr>
                </a:solidFill>
                <a:latin typeface="微软雅黑" panose="020B0503020204020204" charset="-122"/>
                <a:ea typeface="微软雅黑" panose="020B0503020204020204" charset="-122"/>
              </a:rPr>
              <a:t>允许并行计算</a:t>
            </a:r>
            <a:r>
              <a:rPr lang="zh-CN" altLang="en-US" sz="2400" b="0">
                <a:latin typeface="微软雅黑" panose="020B0503020204020204" charset="-122"/>
                <a:ea typeface="微软雅黑" panose="020B0503020204020204" charset="-122"/>
                <a:cs typeface="微软雅黑" panose="020B0503020204020204" charset="-122"/>
              </a:rPr>
              <a:t>，减少训练时间，并减少由于长期依赖关系而导致的性能下降。</a:t>
            </a:r>
            <a:endParaRPr lang="zh-CN" altLang="en-US" sz="2400" b="0">
              <a:latin typeface="微软雅黑" panose="020B0503020204020204" charset="-122"/>
              <a:ea typeface="微软雅黑" panose="020B0503020204020204" charset="-122"/>
              <a:cs typeface="微软雅黑" panose="020B0503020204020204" charset="-122"/>
            </a:endParaRPr>
          </a:p>
          <a:p>
            <a:pPr indent="0" algn="just">
              <a:buFont typeface="Wingdings" panose="05000000000000000000" charset="0"/>
              <a:buNone/>
            </a:pPr>
            <a:endParaRPr lang="zh-CN" altLang="en-US" sz="2400" b="0">
              <a:latin typeface="微软雅黑" panose="020B0503020204020204" charset="-122"/>
              <a:ea typeface="微软雅黑" panose="020B0503020204020204" charset="-122"/>
              <a:cs typeface="微软雅黑" panose="020B0503020204020204" charset="-122"/>
            </a:endParaRPr>
          </a:p>
          <a:p>
            <a:pPr indent="0" algn="just">
              <a:buFont typeface="Wingdings" panose="05000000000000000000" charset="0"/>
              <a:buNone/>
            </a:pPr>
            <a:r>
              <a:rPr lang="zh-CN" altLang="en-US" sz="2400">
                <a:latin typeface="微软雅黑" panose="020B0503020204020204" charset="-122"/>
                <a:ea typeface="微软雅黑" panose="020B0503020204020204" charset="-122"/>
                <a:cs typeface="微软雅黑" panose="020B0503020204020204" charset="-122"/>
                <a:sym typeface="+mn-ea"/>
              </a:rPr>
              <a:t>Transformer</a:t>
            </a:r>
            <a:r>
              <a:rPr lang="zh-CN" altLang="en-US" sz="2400" b="0">
                <a:latin typeface="微软雅黑" panose="020B0503020204020204" charset="-122"/>
                <a:ea typeface="微软雅黑" panose="020B0503020204020204" charset="-122"/>
                <a:cs typeface="微软雅黑" panose="020B0503020204020204" charset="-122"/>
              </a:rPr>
              <a:t>的结构与编码器-解码器模型相似，可分为编码器模块和解码器模块。本研究只采用了</a:t>
            </a:r>
            <a:r>
              <a:rPr lang="zh-CN" altLang="en-US" sz="2400">
                <a:latin typeface="微软雅黑" panose="020B0503020204020204" charset="-122"/>
                <a:ea typeface="微软雅黑" panose="020B0503020204020204" charset="-122"/>
                <a:cs typeface="微软雅黑" panose="020B0503020204020204" charset="-122"/>
                <a:sym typeface="+mn-ea"/>
              </a:rPr>
              <a:t>Transformer</a:t>
            </a:r>
            <a:r>
              <a:rPr lang="zh-CN" altLang="en-US" sz="2400" b="0">
                <a:latin typeface="微软雅黑" panose="020B0503020204020204" charset="-122"/>
                <a:ea typeface="微软雅黑" panose="020B0503020204020204" charset="-122"/>
                <a:cs typeface="微软雅黑" panose="020B0503020204020204" charset="-122"/>
              </a:rPr>
              <a:t>模型的编码器组件。</a:t>
            </a:r>
            <a:endParaRPr lang="zh-CN" altLang="en-US" sz="2400" b="0">
              <a:latin typeface="微软雅黑" panose="020B0503020204020204" charset="-122"/>
              <a:ea typeface="微软雅黑" panose="020B0503020204020204" charset="-122"/>
              <a:cs typeface="微软雅黑" panose="020B0503020204020204" charset="-122"/>
            </a:endParaRPr>
          </a:p>
          <a:p>
            <a:pPr indent="0" algn="just">
              <a:buFont typeface="Wingdings" panose="05000000000000000000" charset="0"/>
              <a:buNone/>
            </a:pPr>
            <a:endParaRPr lang="zh-CN" altLang="en-US" sz="2400" b="0">
              <a:latin typeface="微软雅黑" panose="020B0503020204020204" charset="-122"/>
              <a:ea typeface="微软雅黑" panose="020B0503020204020204" charset="-122"/>
              <a:cs typeface="微软雅黑" panose="020B0503020204020204" charset="-122"/>
            </a:endParaRPr>
          </a:p>
          <a:p>
            <a:pPr indent="0" algn="just">
              <a:buFont typeface="Wingdings" panose="05000000000000000000" charset="0"/>
              <a:buNone/>
            </a:pPr>
            <a:endParaRPr lang="zh-CN" altLang="en-US" sz="2400" b="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342265" y="3717290"/>
            <a:ext cx="5824220" cy="3066415"/>
          </a:xfrm>
          <a:prstGeom prst="rect">
            <a:avLst/>
          </a:prstGeom>
          <a:solidFill>
            <a:schemeClr val="accent1"/>
          </a:solidFill>
        </p:spPr>
        <p:txBody>
          <a:bodyPr wrap="square" rtlCol="0">
            <a:noAutofit/>
          </a:bodyPr>
          <a:p>
            <a:pPr algn="just"/>
            <a:r>
              <a:rPr lang="zh-CN" altLang="en-US">
                <a:latin typeface="微软雅黑" panose="020B0503020204020204" charset="-122"/>
                <a:ea typeface="微软雅黑" panose="020B0503020204020204" charset="-122"/>
                <a:cs typeface="微软雅黑" panose="020B0503020204020204" charset="-122"/>
                <a:sym typeface="+mn-ea"/>
              </a:rPr>
              <a:t>Transformer编码器基本组成部分：</a:t>
            </a:r>
            <a:r>
              <a:rPr lang="zh-CN" altLang="en-US">
                <a:latin typeface="微软雅黑" panose="020B0503020204020204" charset="-122"/>
                <a:ea typeface="微软雅黑" panose="020B0503020204020204" charset="-122"/>
                <a:cs typeface="微软雅黑" panose="020B0503020204020204" charset="-122"/>
                <a:sym typeface="+mn-ea"/>
              </a:rPr>
              <a:t>多头注意机制、前馈神经网络。</a:t>
            </a:r>
            <a:endParaRPr lang="zh-CN" altLang="en-US">
              <a:latin typeface="微软雅黑" panose="020B0503020204020204" charset="-122"/>
              <a:ea typeface="微软雅黑" panose="020B0503020204020204" charset="-122"/>
              <a:cs typeface="微软雅黑" panose="020B0503020204020204" charset="-122"/>
              <a:sym typeface="+mn-ea"/>
            </a:endParaRPr>
          </a:p>
          <a:p>
            <a:pPr algn="just"/>
            <a:endParaRPr lang="zh-CN" altLang="en-US">
              <a:latin typeface="微软雅黑" panose="020B0503020204020204" charset="-122"/>
              <a:ea typeface="微软雅黑" panose="020B0503020204020204" charset="-122"/>
              <a:cs typeface="微软雅黑" panose="020B0503020204020204" charset="-122"/>
              <a:sym typeface="+mn-ea"/>
            </a:endParaRPr>
          </a:p>
          <a:p>
            <a:pPr algn="just"/>
            <a:r>
              <a:rPr lang="zh-CN" altLang="en-US">
                <a:latin typeface="微软雅黑" panose="020B0503020204020204" charset="-122"/>
                <a:ea typeface="微软雅黑" panose="020B0503020204020204" charset="-122"/>
                <a:cs typeface="微软雅黑" panose="020B0503020204020204" charset="-122"/>
                <a:sym typeface="+mn-ea"/>
              </a:rPr>
              <a:t>在多头注意机制中使用多个自注意头来并行计算输入信息。每个自注意头专注于输入信息的不同部分，最终提取输入信息的</a:t>
            </a:r>
            <a:r>
              <a:rPr lang="zh-CN" altLang="en-US" b="1">
                <a:latin typeface="微软雅黑" panose="020B0503020204020204" charset="-122"/>
                <a:ea typeface="微软雅黑" panose="020B0503020204020204" charset="-122"/>
                <a:cs typeface="微软雅黑" panose="020B0503020204020204" charset="-122"/>
                <a:sym typeface="+mn-ea"/>
              </a:rPr>
              <a:t>多个语义</a:t>
            </a:r>
            <a:r>
              <a:rPr lang="zh-CN" altLang="en-US">
                <a:latin typeface="微软雅黑" panose="020B0503020204020204" charset="-122"/>
                <a:ea typeface="微软雅黑" panose="020B0503020204020204" charset="-122"/>
                <a:cs typeface="微软雅黑" panose="020B0503020204020204" charset="-122"/>
                <a:sym typeface="+mn-ea"/>
              </a:rPr>
              <a:t>。</a:t>
            </a:r>
            <a:endParaRPr lang="zh-CN" altLang="en-US">
              <a:latin typeface="微软雅黑" panose="020B0503020204020204" charset="-122"/>
              <a:ea typeface="微软雅黑" panose="020B0503020204020204" charset="-122"/>
              <a:cs typeface="微软雅黑" panose="020B0503020204020204" charset="-122"/>
              <a:sym typeface="+mn-ea"/>
            </a:endParaRPr>
          </a:p>
          <a:p>
            <a:pPr algn="just"/>
            <a:r>
              <a:rPr lang="zh-CN" altLang="en-US">
                <a:latin typeface="微软雅黑" panose="020B0503020204020204" charset="-122"/>
                <a:ea typeface="微软雅黑" panose="020B0503020204020204" charset="-122"/>
                <a:cs typeface="微软雅黑" panose="020B0503020204020204" charset="-122"/>
                <a:sym typeface="+mn-ea"/>
              </a:rPr>
              <a:t>如果给定一个与任务相关的查询向量查询，则将其添加到向量值中。这个过程不需要将所有的输入信息输入到神经网络中进行计算。然而，它只选择了一些与任务相关的信息输入到神经网络中，这</a:t>
            </a:r>
            <a:r>
              <a:rPr lang="zh-CN" altLang="en-US" b="1">
                <a:latin typeface="微软雅黑" panose="020B0503020204020204" charset="-122"/>
                <a:ea typeface="微软雅黑" panose="020B0503020204020204" charset="-122"/>
                <a:cs typeface="微软雅黑" panose="020B0503020204020204" charset="-122"/>
                <a:sym typeface="+mn-ea"/>
              </a:rPr>
              <a:t>减轻了神经网络模型的复杂性</a:t>
            </a:r>
            <a:r>
              <a:rPr lang="zh-CN" altLang="en-US">
                <a:latin typeface="微软雅黑" panose="020B0503020204020204" charset="-122"/>
                <a:ea typeface="微软雅黑" panose="020B0503020204020204" charset="-122"/>
                <a:cs typeface="微软雅黑" panose="020B0503020204020204" charset="-122"/>
                <a:sym typeface="+mn-ea"/>
              </a:rPr>
              <a:t>。</a:t>
            </a:r>
            <a:endParaRPr lang="zh-CN" altLang="en-US" b="0">
              <a:latin typeface="微软雅黑" panose="020B0503020204020204" charset="-122"/>
              <a:ea typeface="微软雅黑" panose="020B0503020204020204" charset="-122"/>
              <a:cs typeface="微软雅黑" panose="020B0503020204020204" charset="-122"/>
            </a:endParaRPr>
          </a:p>
          <a:p>
            <a:pPr algn="just"/>
            <a:endParaRPr lang="zh-CN" altLang="en-US"/>
          </a:p>
        </p:txBody>
      </p:sp>
      <p:pic>
        <p:nvPicPr>
          <p:cNvPr id="4" name="图片 3"/>
          <p:cNvPicPr>
            <a:picLocks noChangeAspect="1"/>
          </p:cNvPicPr>
          <p:nvPr>
            <p:custDataLst>
              <p:tags r:id="rId4"/>
            </p:custDataLst>
          </p:nvPr>
        </p:nvPicPr>
        <p:blipFill>
          <a:blip r:embed="rId5"/>
          <a:stretch>
            <a:fillRect/>
          </a:stretch>
        </p:blipFill>
        <p:spPr>
          <a:xfrm>
            <a:off x="6580505" y="3810635"/>
            <a:ext cx="5490845" cy="29038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5380.768503937008,&quot;width&quot;:7448.886614173228}"/>
</p:tagLst>
</file>

<file path=ppt/tags/tag10.xml><?xml version="1.0" encoding="utf-8"?>
<p:tagLst xmlns:p="http://schemas.openxmlformats.org/presentationml/2006/main">
  <p:tag name="KSO_WM_BEAUTIFY_FLAG" val="#wm#"/>
  <p:tag name="KSO_WM_UNIT_TYPE" val="l_h_a"/>
  <p:tag name="KSO_WM_UNIT_INDEX" val="1_2_1"/>
  <p:tag name="KSO_WM_UNIT_ID" val="diagram19882022_5*l_h_a*1_2_1"/>
  <p:tag name="KSO_WM_TEMPLATE_INDEX" val="19882022"/>
  <p:tag name="KSO_WM_TAG_VERSION" val="2.0"/>
  <p:tag name="KSO_WM_DIAGRAM_GROUP_CODE" val="l1-1"/>
</p:tagLst>
</file>

<file path=ppt/tags/tag100.xml><?xml version="1.0" encoding="utf-8"?>
<p:tagLst xmlns:p="http://schemas.openxmlformats.org/presentationml/2006/main">
  <p:tag name="PA" val="v5.1.0"/>
  <p:tag name="KSO_WM_BEAUTIFY_FLAG" val=""/>
</p:tagLst>
</file>

<file path=ppt/tags/tag101.xml><?xml version="1.0" encoding="utf-8"?>
<p:tagLst xmlns:p="http://schemas.openxmlformats.org/presentationml/2006/main">
  <p:tag name="KSO_WM_BEAUTIFY_FLAG" val=""/>
  <p:tag name="KSO_WM_UNIT_PLACING_PICTURE_USER_VIEWPORT" val="{&quot;height&quot;:864,&quot;width&quot;:4608}"/>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PA" val="v5.1.0"/>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UNIT_PLACING_PICTURE_USER_VIEWPORT" val="{&quot;height&quot;:5380.768503937008,&quot;width&quot;:7448.886614173228}"/>
  <p:tag name="KSO_WM_BEAUTIFY_FLAG" val=""/>
</p:tagLst>
</file>

<file path=ppt/tags/tag11.xml><?xml version="1.0" encoding="utf-8"?>
<p:tagLst xmlns:p="http://schemas.openxmlformats.org/presentationml/2006/main">
  <p:tag name="KSO_WM_BEAUTIFY_FLAG" val="#wm#"/>
  <p:tag name="KSO_WM_UNIT_TYPE" val="l_h_f"/>
  <p:tag name="KSO_WM_UNIT_INDEX" val="1_2_2"/>
  <p:tag name="KSO_WM_UNIT_ID" val="diagram19882022_5*l_h_f*1_2_2"/>
  <p:tag name="KSO_WM_TEMPLATE_INDEX" val="19882022"/>
  <p:tag name="KSO_WM_TAG_VERSION" val="2.0"/>
  <p:tag name="KSO_WM_DIAGRAM_GROUP_CODE" val="l1-1"/>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PA" val="v5.1.0"/>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 name="KSO_WM_UNIT_PLACING_PICTURE_USER_VIEWPORT" val="{&quot;height&quot;:4546,&quot;width&quot;:14240}"/>
</p:tagLst>
</file>

<file path=ppt/tags/tag12.xml><?xml version="1.0" encoding="utf-8"?>
<p:tagLst xmlns:p="http://schemas.openxmlformats.org/presentationml/2006/main">
  <p:tag name="KSO_WM_BEAUTIFY_FLAG" val="#wm#"/>
  <p:tag name="KSO_WM_UNIT_TYPE" val="l_h_a"/>
  <p:tag name="KSO_WM_UNIT_INDEX" val="1_3_1"/>
  <p:tag name="KSO_WM_UNIT_ID" val="diagram19882022_5*l_h_a*1_3_1"/>
  <p:tag name="KSO_WM_TEMPLATE_INDEX" val="19882022"/>
  <p:tag name="KSO_WM_TAG_VERSION" val="2.0"/>
  <p:tag name="KSO_WM_DIAGRAM_GROUP_CODE" val="l1-1"/>
</p:tagLst>
</file>

<file path=ppt/tags/tag120.xml><?xml version="1.0" encoding="utf-8"?>
<p:tagLst xmlns:p="http://schemas.openxmlformats.org/presentationml/2006/main">
  <p:tag name="PA" val="v5.1.0"/>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PA" val="v5.1.0"/>
  <p:tag name="KSO_WM_BEAUTIFY_FLAG" val=""/>
</p:tagLst>
</file>

<file path=ppt/tags/tag13.xml><?xml version="1.0" encoding="utf-8"?>
<p:tagLst xmlns:p="http://schemas.openxmlformats.org/presentationml/2006/main">
  <p:tag name="KSO_WM_BEAUTIFY_FLAG" val="#wm#"/>
  <p:tag name="KSO_WM_UNIT_TYPE" val="l_h_f"/>
  <p:tag name="KSO_WM_UNIT_INDEX" val="1_3_2"/>
  <p:tag name="KSO_WM_UNIT_ID" val="diagram19882022_5*l_h_f*1_3_2"/>
  <p:tag name="KSO_WM_TEMPLATE_INDEX" val="19882022"/>
  <p:tag name="KSO_WM_TAG_VERSION" val="2.0"/>
  <p:tag name="KSO_WM_DIAGRAM_GROUP_CODE" val="l1-1"/>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wm#"/>
  <p:tag name="KSO_WM_UNIT_TYPE" val="l_h_a"/>
  <p:tag name="KSO_WM_UNIT_INDEX" val="1_4_1"/>
  <p:tag name="KSO_WM_UNIT_ID" val="diagram19882022_5*l_h_a*1_4_1"/>
  <p:tag name="KSO_WM_TEMPLATE_INDEX" val="19882022"/>
  <p:tag name="KSO_WM_TAG_VERSION" val="2.0"/>
  <p:tag name="KSO_WM_DIAGRAM_GROUP_CODE" val="l1-1"/>
</p:tagLst>
</file>

<file path=ppt/tags/tag140.xml><?xml version="1.0" encoding="utf-8"?>
<p:tagLst xmlns:p="http://schemas.openxmlformats.org/presentationml/2006/main">
  <p:tag name="PA" val="v5.1.0"/>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wm#"/>
  <p:tag name="KSO_WM_UNIT_TYPE" val="l_h_f"/>
  <p:tag name="KSO_WM_UNIT_INDEX" val="1_4_2"/>
  <p:tag name="KSO_WM_UNIT_ID" val="diagram19882022_5*l_h_f*1_4_2"/>
  <p:tag name="KSO_WM_TEMPLATE_INDEX" val="19882022"/>
  <p:tag name="KSO_WM_TAG_VERSION" val="2.0"/>
  <p:tag name="KSO_WM_DIAGRAM_GROUP_CODE" val="l1-1"/>
</p:tagLst>
</file>

<file path=ppt/tags/tag150.xml><?xml version="1.0" encoding="utf-8"?>
<p:tagLst xmlns:p="http://schemas.openxmlformats.org/presentationml/2006/main">
  <p:tag name="PA" val="v5.1.0"/>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wm#"/>
  <p:tag name="KSO_WM_UNIT_TYPE" val="l_h_i"/>
  <p:tag name="KSO_WM_UNIT_INDEX" val="1_5_2"/>
  <p:tag name="KSO_WM_UNIT_ID" val="diagram19882022_5*l_h_i*1_5_2"/>
  <p:tag name="KSO_WM_TEMPLATE_INDEX" val="19882022"/>
  <p:tag name="KSO_WM_TAG_VERSION" val="2.0"/>
  <p:tag name="KSO_WM_DIAGRAM_GROUP_CODE" val="l1-1"/>
</p:tagLst>
</file>

<file path=ppt/tags/tag160.xml><?xml version="1.0" encoding="utf-8"?>
<p:tagLst xmlns:p="http://schemas.openxmlformats.org/presentationml/2006/main">
  <p:tag name="PA" val="v5.1.0"/>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wm#"/>
  <p:tag name="KSO_WM_UNIT_TYPE" val="l_h_a"/>
  <p:tag name="KSO_WM_UNIT_INDEX" val="1_5_1"/>
  <p:tag name="KSO_WM_UNIT_ID" val="diagram19882022_5*l_h_a*1_5_1"/>
  <p:tag name="KSO_WM_TEMPLATE_INDEX" val="19882022"/>
  <p:tag name="KSO_WM_TAG_VERSION" val="2.0"/>
  <p:tag name="KSO_WM_DIAGRAM_GROUP_CODE" val="l1-1"/>
</p:tagLst>
</file>

<file path=ppt/tags/tag170.xml><?xml version="1.0" encoding="utf-8"?>
<p:tagLst xmlns:p="http://schemas.openxmlformats.org/presentationml/2006/main">
  <p:tag name="PA" val="v5.1.0"/>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PA" val="v5.1.0"/>
  <p:tag name="KSO_WM_BEAUTIFY_FLAG" val=""/>
</p:tagLst>
</file>

<file path=ppt/tags/tag18.xml><?xml version="1.0" encoding="utf-8"?>
<p:tagLst xmlns:p="http://schemas.openxmlformats.org/presentationml/2006/main">
  <p:tag name="KSO_WM_BEAUTIFY_FLAG" val="#wm#"/>
  <p:tag name="KSO_WM_UNIT_TYPE" val="l_h_f"/>
  <p:tag name="KSO_WM_UNIT_INDEX" val="1_5_2"/>
  <p:tag name="KSO_WM_UNIT_ID" val="diagram19882022_5*l_h_f*1_5_2"/>
  <p:tag name="KSO_WM_TEMPLATE_INDEX" val="19882022"/>
  <p:tag name="KSO_WM_TAG_VERSION" val="2.0"/>
  <p:tag name="KSO_WM_DIAGRAM_GROUP_CODE" val="l1-1"/>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PA" val="v5.1.0"/>
  <p:tag name="KSO_WM_BEAUTIFY_FLAG" val=""/>
</p:tagLst>
</file>

<file path=ppt/tags/tag19.xml><?xml version="1.0" encoding="utf-8"?>
<p:tagLst xmlns:p="http://schemas.openxmlformats.org/presentationml/2006/main">
  <p:tag name="KSO_WM_BEAUTIFY_FLAG" val=""/>
  <p:tag name="KSO_WM_UNIT_TYPE" val="l_h_i"/>
  <p:tag name="KSO_WM_UNIT_INDEX" val="1_5_2"/>
  <p:tag name="KSO_WM_UNIT_ID" val="diagram19882022_5*l_h_i*1_5_2"/>
  <p:tag name="KSO_WM_TEMPLATE_INDEX" val="19882022"/>
  <p:tag name="KSO_WM_TAG_VERSION" val="2.0"/>
  <p:tag name="KSO_WM_DIAGRAM_GROUP_CODE" val="l1-1"/>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PA" val="v5.1.0"/>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 name="KSO_WM_UNIT_TYPE" val="l_h_i"/>
  <p:tag name="KSO_WM_UNIT_INDEX" val="1_5_2"/>
  <p:tag name="KSO_WM_UNIT_ID" val="diagram19882022_5*l_h_i*1_5_2"/>
  <p:tag name="KSO_WM_TEMPLATE_INDEX" val="19882022"/>
  <p:tag name="KSO_WM_TAG_VERSION" val="2.0"/>
  <p:tag name="KSO_WM_DIAGRAM_GROUP_CODE" val="l1-1"/>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PA" val="v5.1.0"/>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 name="KSO_WM_UNIT_TYPE" val="l_h_i"/>
  <p:tag name="KSO_WM_UNIT_INDEX" val="1_5_2"/>
  <p:tag name="KSO_WM_UNIT_ID" val="diagram19882022_5*l_h_i*1_5_2"/>
  <p:tag name="KSO_WM_TEMPLATE_INDEX" val="19882022"/>
  <p:tag name="KSO_WM_TAG_VERSION" val="2.0"/>
  <p:tag name="KSO_WM_DIAGRAM_GROUP_CODE" val="l1-1"/>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PA" val="v5.1.0"/>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 name="KSO_WM_UNIT_TYPE" val="l_h_i"/>
  <p:tag name="KSO_WM_UNIT_INDEX" val="1_5_2"/>
  <p:tag name="KSO_WM_UNIT_ID" val="diagram19882022_5*l_h_i*1_5_2"/>
  <p:tag name="KSO_WM_TEMPLATE_INDEX" val="19882022"/>
  <p:tag name="KSO_WM_TAG_VERSION" val="2.0"/>
  <p:tag name="KSO_WM_DIAGRAM_GROUP_CODE" val="l1-1"/>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UNIT_PLACING_PICTURE_USER_VIEWPORT" val="{&quot;height&quot;:5380.768503937008,&quot;width&quot;:7448.886614173228}"/>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PA" val="v5.1.0"/>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PA" val="v5.1.0"/>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PA" val="v5.1.0"/>
</p:tagLst>
</file>

<file path=ppt/tags/tag242.xml><?xml version="1.0" encoding="utf-8"?>
<p:tagLst xmlns:p="http://schemas.openxmlformats.org/presentationml/2006/main">
  <p:tag name="ISPRING_ULTRA_SCORM_COURSE_ID" val="CFB4030F-D253-4247-9FEA-B17864ABE2CF"/>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 name="ISPRING_PLAYERS_CUSTOMIZATION" val="UEsDBBQAAgAIAG60ME4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ButDBO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G60ME61/AlkugIAAFUKAAAhAAAAdW5pdmVyc2FsL2ZsYXNoX3NraW5fc2V0dGluZ3MueG1slVZtb+IwDP5+vwJx3+nulZ3UITHGSZN2t+k27XvamjYiTaokZce/vzhN1gQo9LAmEft5bMexzVK1pXzxYTJJc8GEfAatKS8VarxuQoubadZqLfgsF1wD1zMuZE3YdPHxp/2kiUVeYokdyLGcDcmhDzO3nzEUF+PbHGWIkIu6IXz/IEoxy0i+LaVoeXExtWrfgGSUbw3y6sd8tR4MwKjS9xrqKKf1Nco4SiNBKcCUvq9RLrIYyYD5SFf2M5LThzp/+wPajiqqLW35CWWI1pAS4iJfL1GG8dx4j19ljnKeoOGvNtAvn1EGoYzsQcbO776iDDJE0zb/0yONFCUWNOacf8R3DhOkMOOHWV2hXCTghTDQxVdw5bF3vQtA7ms49ymOqxTsCet6sBDw0TMGCy1bSBN/6myqEm+PrTbzAYsNYcoAQlUPejJJP5FWeTexrsf9gTfKi9CX0/SQV8HaGlZdwoG7WN/jV6tbuytCp++6IEMJO6cMUuyVPfK3qesRMlD2yGdGC3jkbH+cwaGpI/lHviXuOc/X31iBE3MsnNWfvBUjPeDoqiBVp/CYWhSwUJjOC60B3y1NrK5LKTnKKeVkR0uiqeC/EJft7WVUmhwYXK+d7qxUU83gVMPZHM2aDstlz3E/OmvckN3PQn+57jzRZovfTInWJK9q87OkphPHM2NiCjNNTjNwTxo4yHu+EQHHxh4i1URuQb4IwcaG4UKDGutedMM1BE+ToAZpcrrKqXNyqvy8rTOQa/NqFJSvcqzsgBUtK2b+9CuFNygOGAPWjqor448T+t6XgcI1ARCZV75ru0NnqVumKYMd+OEPFPbKQ3dLlenSoYZb6gfY6LDlnGZUT7pd0fdKvEMC/Qn8q0krcnxgGdH2mmTK3iyafL+G+1yixezXGTZfuMns2fVS5NjYjytolPjv5D9QSwMEFAACAAgAbrQwTi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brQwTm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brQwTj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brQwTpr5lmRrAAAAawAAABwAAAB1bml2ZXJzYWwvbG9jYWxfc2V0dGluZ3MueG1ss7GvyM1RKEstKs7Mz7NVMtQzUFJIzUvOT8nMS7dVCg1x07VQUiguScxLSczJz0u1VcrLV1Kwt+OyyclPTswJTi0pASosVijISaxMLQpJzQUySlL9EnOBKp/tmfJ8ya5n09qfr9ivpG/HBQ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brQwTrCHI/RsAQAA9wIAACkAAAB1bml2ZXJzYWwvc2tpbl9jdXN0b21pemF0aW9uX3NldHRpbmdzLnhtbI1S20okMRB99yuCPzBJKreGdiC3lnlR0QGfm+ns0qyml07EZcnHm3Z3GEdHNPVUdU6doiqnTb/GaJ9Snh7Hv30ep3gXch7jz7Q+Q6jdTQ/TfDOHFHJaHSr3Yxym5038MS21Wk25j0M/D3ZB0xqj7vUhJbVyqmbMMIok89Qr5Dy3FWvANWAr5iix7eqdxD/dOexCzKdV29UR+rFhE1OY8yYO4c8ajtlvoeMNLud+GCsvrQVbouynFseWQIxwyX2hGgAEstwRh4uUjdQEecw4hmIUBQqIcE4aUYikHGrWNaKqMN8IxCRj1BXqae1GWhtHbZHQEKLrNK8aW7rOSIwRIQSYK1xAZzCqbKgaGtRyQHBgQBRtNFGAOtuZjhXvvLAcKeoFxoUZAxgfjnvY7u25DtVvr7M/5xeCJ7/gJLp4a3XCXO3uaZ4reRsefz/0OaBxuDi/ufV3/mqrt5vrq/P/vnz18J61mLVu/am3XwBQSwMEFAACAAgAbrQwTgXZichKDQAA1SEAABcAAAB1bml2ZXJzYWwvdW5pdmVyc2FsLnBuZ+2a+VdS6/rAqdNpVvNU15xLvXmuOZQnp+NAmROna6UNZk61zLxhgqhoKGLTdUiJopaWiZ6sk+KAqZm6EbBDSR5E6jig4lBxFAXBgRAVkbupzr1r3fVd3z/gLn5gb57ns9/9Ps+73+d5n/1C7rEj/jobjTZCIBAdWIBPMASyBgaBfINcvxbU7Gq6MQGeViUF+3tDKF0mk6CwJvZg4EEIpI6wafnct6C8ISEgNAkC0WVqPqtYyIrzYDs4zOfgicuRkuGjebbyAdYHWdHc6rnV9Trn9ev1U78jntz8/fe7cy7o5+8MWPOuevNPOectLV79c+3W9Tt8bm8pM1Zf+Vn69/0bVNjpLpn7IulHxafSBxc9jydtD/9UTKmUUkRSt4hSSmVL3YMsLlSNla0op5EjGYrhmqZRnDFo0lknP1nFSpDpeTOEH1EPuvyMZKjR1lRm558zhnmpPnWneIOKK41V9vV4qyjsrK/7KlBuQwdl/OFner0bvwaUmu0rCUML4ij14K1/ixN+4DdIuIvFBvB0IMdKI+0iao43AlaDxy1aoAVaoAVaoAVaoAVaoAVaoAVaoAVaoAVaoAVa8L8HUAJz9QJLs2X6HtgK02i8rTRbiuvvaPYOd/p8p9lu3PL/g4/hd/5o4HrxWz/9fvihdSk2UfbGknAJtywwH0WJUL2CKlYooSlMF7yyDzmSJXlhXnszbXmsiaGSBPFbnOI5P4xPI5SVFazM3yTLjy07/M0znmNmXq7jr0svr2SFEahhZpqmYppihBrNGGLkDHbVxIgLMKe6wxvjFw71JKW9mTMXTwTMDSVxG/VmjoSALUryljhIXEMvPgxQryhdpulKaTxP/UEvs99j9tXWMK6Xcipe4EZqGkkTjwOZi2OFSEMXqIPTsAfiFHfgvlRAgNJjhppX3grl1bw3MUMs+qRZxqd3JDYmKInGyFc/mbJbC2nzkscsGn3TMdP5A/c527PqIoDh/VzCZ4/s+jgRkHhy0wlPKQJjX+bszJjFIy+5eFBnD6eOZijieSfPksVx11ux4rDRwUj7csF++HCICRm9wjRfmbnwPXnLvpK8OdI0VtjZdlLWG8MJ68aj5EDFzDFBO1fWSpI6JRoq6uKAM32AKs2Ot4ChsxNFnm9FLyQam6rpAelTdaxBLiHudztl9cPYQJEbvdMhkHDLavg6YAOMudUOVlTje4FqfBeiKDT+bKrxs0ZhW+u5M03oNxIUqnFE+P5YetCJHeTSwl2Prp32DJEn/bNmthj/xvFpFY/Z31BRxmzlsVwYixzn55tjaX5d6eaNmwXCiO5eRwJPRrboCKlbN0ie/8s3kPfwSs9bVC4+rvuzIfGiFmmBysOHmGSU/VcTIye4ZfrIW888Txj9R3mxbSn15gZ0S36IXNbPfuzdnrNtu3H7/phWM5sDtoqN5MzpNAQ3DV+s8BIJ00jSh4hXxEWAPX9y6mrKTdprCKS5SBS+fTi23UlUkNnHaXButEsIFVrrw+z/celZiuCCPFC1HIgrd+5kjWwsjlQM4QPqN6+Vyxz339un2otoeIiLuuEqdkp8p3RNBjII0xaAQvC3ZIUOpE0enB1ZvehhdXj4x/toWXWQaUq3nbrOh7jJyLh6uHkg0RJ9yrjdKXLnIhzNHeYZwgC+g0XHB0C5FvI+LVSW+5P7l3YnVQ8ECFOTQ1YtP9e9HMQbi7bcbHhKPhAsvDbR5fvyYu+uH5LuF3FhwTzCIfhv2CPE0ECobsjfBNhd6OHmmnM8N1gKzc8+zTz7iDUYxgm9tNl2Y4nwlZO4jwmOK2cEK+OkeJqI4vKs2B/eogze2XF9Tb+D2VwplpefjGOmF+9NOo1oTTRqLNnzl3zh05I8fW8b7x5ZsH7cjWr9QFHiqxuYEoDk5nXi/n1haNbNATrvDUb6OLKQ5VHgbkdsnfttj0ROxVl/GZAEEaPicrmo77WmZ/ulQgdf4qZKna66WUzB2CNdpmvnhYujEhQGHsH7YBvjc2cf5ddXO0LSkfli4damW1ccnz4spervFy0BQ9t3ijDTFAchjQBw9CN1MbZUb44veprV0OPQyFCrpmPpCi5A/9rpHagiLOqtnUoUwgDc6F57uAKcgjoaj1tkRyFws3lRUzTS3LKMO9qKX8KUlPfE9zYD4bf45WEGDYiSDFFdj2MXD886zQ5SU8YqMlPh2BrGEiaS8AuiiVLLVck8DgtDDZi+XUctiBBrHs3cXZ43I+NC1erUFQnDYJx9JHUUAqmOIuWVKbGXKxqy9DeKkkShTD6SQVOkiA63GUG9xPaKy4vvr+u94BEgqHxERieAmTdkmtjYhHfy8A7O1EftIQcqHxVgbJHf3jVqX+p36lH17heiR2R3c6zaOkC3z/GeFSPoU5/9BWiyLndJLDO6Z6/z0OHXdxYBfdi4jmKjUSluaXJ+Sd8Ffh8ZO8nNXJGlFGEc8EVNWRv/KnueLerrAB9K6b6eOby466ZVNDa28zg74tF5n7KYzUbiVB7gTkiLTxafN7izxrVFqnKdMmpfkNZ3D7tAIOIUw0zO06yxtUv91Mc4qQUMI2nkgb4kHGNSdFR1qa9NfPxuT+oy3XyajlwY9lB2Mk+Py3yIjn2C+7gWXTbZAkZzBtD1eQGri8MVOJMUnWhs6sCk1BhyBS32MjCryhq8X4uXO370lyweEwjxC4NvHNgX2yXJTJO17SPWAuxuSwtbvZduJ77cvecY+wyhpqB2ftl1D9E2O2Zix7mKLAz33gDYz2Rfh71Fh26mkj/qfNRT3jP/7b4qMTzcRS+B+l8u9WXYe/SFMl0nJ/pzzK8+zrq5Du1FHPQrRpZTavGqgdbCNzl70KGyvmPZj/NnWV8Hz0iEIoxRxjz2EDvZofCWcX6RXgN5VtZ80Cp3LGGiOW+ioPz4qieR1dCFl3rOUOUA15kAXVmwM8MtfOB4KoYaSH62V1Vg+ngWt0NA/Tpx+JYEj99xzh5+OrISK8s1m6MtcVP6jtdeOq7veYY8lOn1aNK158Kiwdlb72ruhrpwvZzyx3YIg8iZvL19nAWFR1T56sM6lns5wmjD9iXaVEBwLR5BmrIg2mLnOqwfmqsm/Plbgh16GjxUn7r5F+GDReVUu/eMzzacPuISlaLJRmeHIzPkvfMNH/bB+xuv0vOtYkx2NyyLnbMvTXDTnxSj1//2CEA7iscHyrPqTGQlO51MtsLgekVG8EE3XfwhfNZxX+LXqXP+0fy2FnA5Hdz7O/liXIn0xRW1aIRACvqDtZdgrDYrJEnpqyCnGWAVUK8Cg8UoJf7n1DvnTWyOM9evc0rO5tsi06cOBjMTkfei0eJoMFcf1ZFFU+JH99ladrTmH/K9fQbaaP+TKlyWP0Zp24+gFlsQe+LKwsyVOVZ3wdU6Ln0Hx/HGlIw2nYGUfcxzQKzMFTISXrfO/LqJz6x0DVNdE484sCZGCLHkqNuPT6QK/swhSxnzA7FCr9mLZLwsoq7MaytvP5tx4LixCq3KsZbLQscXbYzyxf4HXGu/BC+Z1Rhuju4PjIDOrybPRhsWwIvOgNfNzRSh3BvtPCnGYkXZy39U8LxpuwF5HSHAkby1vs8toED/SckQLyozowoXeUs9eTQTwEw8yh7EJ0ixETvenxpWju0YVqIKl345xbCiov6dVWe63Kefl+rzKJ8zVmO6jOPCR6Nyau2IWFNg7EGGWjk6isvzXHe7MpKNFwGIkqcpgkVpKiOdnxyuE7HtzxvPbvu89CxdnvylcJCbG9dXkw1OqCJwYiZJ0lzvBTi2KKVUZK75L/wKe/YkXSVBNnWjhOIySJPoy6iVv9WEDo8dTfDsw50Kr0KYgmPRV7lSxMHoNRj6EHMDEj3RQVfC0NOF0cnTrOMTmhAXjz0meAFvF2GUoi/Xi8BKLY73cp8PEZbaHEi6fr4liObhkMuMp7yw35hQJVUl5td+hJIBgmauNONExdv+s3T7IVtn/ajLrO9gu+XlWOrWppUVBYPRcjAC6sDi5YaJj67iGo+Em/7pMzr8rKKk9e8GnvNbwFyzaON1fWQDEFMKrrmcGMQmE1MYRYQ4nI1lL7OgKyjqweb8ncohNC/iYZR6iSdZ65r6AqqaPNr07SoEepqmeAF6VZxWyAIkX02jw2vVUpngTI+bKzBW0rt/uDUuiItqGhKik61aKp2kb+s/tX2jd0kT/c5ZyV9DL1O00HZ82fpkE8aQZbYa8swrDgrt2MVviRt5PL4tqsAMtOlj3tT97QrNj//cwLm7pctP8BbM7qNQGunp0xoMwAeL9Pfik1EVNfvumQAkat+xE+zkmw6HwRJu7MTo+tJfMfQYykSQ0JrM3CxKNAzArchKkXqHKlCrwbq+jSSxiWeafeyXDInpyyzXEKsWe03sczTPSNXd1gBQ2tEyTdUecvf/ehsoVS/Huq/+/DpQ4ZUoYDswLvlrxHCDXn/EshCqvvgf8ZJj/8PP/zCgVOb1PMNbOS2Lo9Rwa43qdJVoV3SzIQy+oGCoaYtgpA4+0HTQV7bkj76t1nnIUa/KjXsT7L356opGD/M94kPxPnvtX1BLAwQUAAIACAButDBOKwvAbUoAAABrAAAAGwAAAHVuaXZlcnNhbC91bml2ZXJzYWwucG5nLnhtbLOxr8jNUShLLSrOzM+zVTLUM1Cyt+PlsikoSi3LTC1XqACKGekZQICSQiUqtzwzpSQDKGRgbowQzEjNTM8osVWyMDCFC+oDzQQAUEsBAgAAFAACAAgAbrQwThUOrShkBAAABxEAAB0AAAAAAAAAAQAAAAAAAAAAAHVuaXZlcnNhbC9jb21tb25fbWVzc2FnZXMubG5nUEsBAgAAFAACAAgAbrQwTgh+CyMpAwAAhgwAACcAAAAAAAAAAQAAAAAAnwQAAHVuaXZlcnNhbC9mbGFzaF9wdWJsaXNoaW5nX3NldHRpbmdzLnhtbFBLAQIAABQAAgAIAG60ME61/AlkugIAAFUKAAAhAAAAAAAAAAEAAAAAAA0IAAB1bml2ZXJzYWwvZmxhc2hfc2tpbl9zZXR0aW5ncy54bWxQSwECAAAUAAIACAButDBOKpYPZ/4CAACXCwAAJgAAAAAAAAABAAAAAAAGCwAAdW5pdmVyc2FsL2h0bWxfcHVibGlzaGluZ19zZXR0aW5ncy54bWxQSwECAAAUAAIACAButDBOaHFSkZoBAAAfBgAAHwAAAAAAAAABAAAAAABIDgAAdW5pdmVyc2FsL2h0bWxfc2tpbl9zZXR0aW5ncy5qc1BLAQIAABQAAgAIAG60ME49PC/RwQAAAOUBAAAaAAAAAAAAAAEAAAAAAB8QAAB1bml2ZXJzYWwvaTE4bl9wcmVzZXRzLnhtbFBLAQIAABQAAgAIAG60ME6a+ZZkawAAAGsAAAAcAAAAAAAAAAEAAAAAABgRAAB1bml2ZXJzYWwvbG9jYWxfc2V0dGluZ3MueG1sUEsBAgAAFAACAAgARJRXRyO0Tvv7AgAAsAgAABQAAAAAAAAAAQAAAAAAvREAAHVuaXZlcnNhbC9wbGF5ZXIueG1sUEsBAgAAFAACAAgAbrQwTrCHI/RsAQAA9wIAACkAAAAAAAAAAQAAAAAA6hQAAHVuaXZlcnNhbC9za2luX2N1c3RvbWl6YXRpb25fc2V0dGluZ3MueG1sUEsBAgAAFAACAAgAbrQwTgXZichKDQAA1SEAABcAAAAAAAAAAAAAAAAAnRYAAHVuaXZlcnNhbC91bml2ZXJzYWwucG5nUEsBAgAAFAACAAgAbrQwTisLwG1KAAAAawAAABsAAAAAAAAAAQAAAAAAHCQAAHVuaXZlcnNhbC91bml2ZXJzYWwucG5nLnhtbFBLBQYAAAAACwALAEkDAACfJAAAAAA="/>
  <p:tag name="ISPRING_PRESENTATION_TITLE" val="手绘清新淡雅水彩工作汇报PPT模板"/>
  <p:tag name="KSO_WPP_MARK_KEY" val="32c85d2d-926f-4148-b19e-268525ec9ee1"/>
  <p:tag name="COMMONDATA" val="eyJoZGlkIjoiZjlmOWRjMjk3NTgwYWExYjI3MjcwOTZhMDg3OTc3OTEifQ=="/>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UNIT_PLACING_PICTURE_USER_VIEWPORT" val="{&quot;height&quot;:5380.768503937008,&quot;width&quot;:7448.886614173228}"/>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PA" val="v5.1.0"/>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PA" val="v5.1.0"/>
  <p:tag name="KSO_WM_BEAUTIFY_FLAG" val=""/>
</p:tagLst>
</file>

<file path=ppt/tags/tag30.xml><?xml version="1.0" encoding="utf-8"?>
<p:tagLst xmlns:p="http://schemas.openxmlformats.org/presentationml/2006/main">
  <p:tag name="PA" val="v5.1.0"/>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UNIT_PLACING_PICTURE_USER_VIEWPORT" val="{&quot;height&quot;:5380.768503937008,&quot;width&quot;:7448.886614173228}"/>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PA" val="v5.1.0"/>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PA" val="v5.1.0"/>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PA" val="v5.1.0"/>
  <p:tag name="KSO_WM_BEAUTIFY_FLAG" val=""/>
</p:tagLst>
</file>

<file path=ppt/tags/tag50.xml><?xml version="1.0" encoding="utf-8"?>
<p:tagLst xmlns:p="http://schemas.openxmlformats.org/presentationml/2006/main">
  <p:tag name="PA" val="v5.1.0"/>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PA" val="v5.1.0"/>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PA" val="v5.1.0"/>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PA" val="v5.1.0"/>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UNIT_PLACING_PICTURE_USER_VIEWPORT" val="{&quot;height&quot;:5380.768503937008,&quot;width&quot;:7448.886614173228}"/>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PA" val="v5.1.0"/>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PA" val="v5.1.0"/>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PA" val="v5.1.0"/>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PA" val="v5.1.0"/>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PA" val="v5.1.0"/>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wm#"/>
  <p:tag name="KSO_WM_UNIT_TYPE" val="l_h_a"/>
  <p:tag name="KSO_WM_UNIT_INDEX" val="1_1_1"/>
  <p:tag name="KSO_WM_UNIT_ID" val="diagram19882022_5*l_h_a*1_1_1"/>
  <p:tag name="KSO_WM_TEMPLATE_INDEX" val="19882022"/>
  <p:tag name="KSO_WM_TAG_VERSION" val="2.0"/>
  <p:tag name="KSO_WM_DIAGRAM_GROUP_CODE" val="l1-1"/>
</p:tagLst>
</file>

<file path=ppt/tags/tag80.xml><?xml version="1.0" encoding="utf-8"?>
<p:tagLst xmlns:p="http://schemas.openxmlformats.org/presentationml/2006/main">
  <p:tag name="PA" val="v5.1.0"/>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PA" val="v5.1.0"/>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wm#"/>
  <p:tag name="KSO_WM_UNIT_TYPE" val="l_h_f"/>
  <p:tag name="KSO_WM_UNIT_INDEX" val="1_1_2"/>
  <p:tag name="KSO_WM_UNIT_ID" val="diagram19882022_5*l_h_f*1_1_2"/>
  <p:tag name="KSO_WM_TEMPLATE_INDEX" val="19882022"/>
  <p:tag name="KSO_WM_TAG_VERSION" val="2.0"/>
  <p:tag name="KSO_WM_DIAGRAM_GROUP_CODE" val="l1-1"/>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PA" val="v5.1.0"/>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PA" val="v5.1.0"/>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PA" val="v5.1.0"/>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4">
      <a:dk1>
        <a:srgbClr val="000000"/>
      </a:dk1>
      <a:lt1>
        <a:srgbClr val="FFFFFF"/>
      </a:lt1>
      <a:dk2>
        <a:srgbClr val="44546A"/>
      </a:dk2>
      <a:lt2>
        <a:srgbClr val="E7E6E6"/>
      </a:lt2>
      <a:accent1>
        <a:srgbClr val="91C5C8"/>
      </a:accent1>
      <a:accent2>
        <a:srgbClr val="F0C7C5"/>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9982</Words>
  <Application>WPS 演示</Application>
  <PresentationFormat>宽屏</PresentationFormat>
  <Paragraphs>473</Paragraphs>
  <Slides>39</Slides>
  <Notes>25</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39</vt:i4>
      </vt:variant>
    </vt:vector>
  </HeadingPairs>
  <TitlesOfParts>
    <vt:vector size="56" baseType="lpstr">
      <vt:lpstr>Arial</vt:lpstr>
      <vt:lpstr>宋体</vt:lpstr>
      <vt:lpstr>Wingdings</vt:lpstr>
      <vt:lpstr>Source Han Sans CN</vt:lpstr>
      <vt:lpstr>Yu Gothic UI</vt:lpstr>
      <vt:lpstr>微软雅黑</vt:lpstr>
      <vt:lpstr>黑体</vt:lpstr>
      <vt:lpstr>Times New Roman</vt:lpstr>
      <vt:lpstr>FZHei-B01S</vt:lpstr>
      <vt:lpstr>Calibri</vt:lpstr>
      <vt:lpstr>思源黑体 CN Normal</vt:lpstr>
      <vt:lpstr>Wingdings</vt:lpstr>
      <vt:lpstr>Arial Unicode MS</vt:lpstr>
      <vt:lpstr>等线 Light</vt:lpstr>
      <vt:lpstr>等线</vt:lpstr>
      <vt:lpstr>思源黑体 CN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creator>优品PPT</dc:creator>
  <dc:description>http://www.ypppt.com/</dc:description>
  <dc:subject>https://www.ypppt.com/</dc:subject>
  <cp:lastModifiedBy>WPS_1625374882</cp:lastModifiedBy>
  <cp:revision>307</cp:revision>
  <dcterms:created xsi:type="dcterms:W3CDTF">2019-02-19T12:23:00Z</dcterms:created>
  <dcterms:modified xsi:type="dcterms:W3CDTF">2023-11-29T12:46:38Z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08E50BE9777E4863A12212003E03AF2F_12</vt:lpwstr>
  </property>
  <property fmtid="{D5CDD505-2E9C-101B-9397-08002B2CF9AE}" pid="3" name="KSOProductBuildVer">
    <vt:lpwstr>2052-11.1.0.15319</vt:lpwstr>
  </property>
</Properties>
</file>